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tags/tag3.xml" ContentType="application/vnd.openxmlformats-officedocument.presentationml.tags+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tags/tag4.xml" ContentType="application/vnd.openxmlformats-officedocument.presentationml.tags+xml"/>
  <Override PartName="/ppt/notesSlides/notesSlide6.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tags/tag5.xml" ContentType="application/vnd.openxmlformats-officedocument.presentationml.tags+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tags/tag6.xml" ContentType="application/vnd.openxmlformats-officedocument.presentationml.tags+xml"/>
  <Override PartName="/ppt/notesSlides/notesSlide12.xml" ContentType="application/vnd.openxmlformats-officedocument.presentationml.notesSlide+xml"/>
  <Override PartName="/ppt/tags/tag7.xml" ContentType="application/vnd.openxmlformats-officedocument.presentationml.tags+xml"/>
  <Override PartName="/ppt/notesSlides/notesSlide13.xml" ContentType="application/vnd.openxmlformats-officedocument.presentationml.notesSlide+xml"/>
  <Override PartName="/ppt/tags/tag8.xml" ContentType="application/vnd.openxmlformats-officedocument.presentationml.tags+xml"/>
  <Override PartName="/ppt/notesSlides/notesSlide14.xml" ContentType="application/vnd.openxmlformats-officedocument.presentationml.notesSlide+xml"/>
  <Override PartName="/ppt/tags/tag9.xml" ContentType="application/vnd.openxmlformats-officedocument.presentationml.tags+xml"/>
  <Override PartName="/ppt/notesSlides/notesSlide15.xml" ContentType="application/vnd.openxmlformats-officedocument.presentationml.notesSlide+xml"/>
  <Override PartName="/ppt/tags/tag10.xml" ContentType="application/vnd.openxmlformats-officedocument.presentationml.tags+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tags/tag11.xml" ContentType="application/vnd.openxmlformats-officedocument.presentationml.tags+xml"/>
  <Override PartName="/ppt/notesSlides/notesSlide18.xml" ContentType="application/vnd.openxmlformats-officedocument.presentationml.notesSlide+xml"/>
  <Override PartName="/ppt/tags/tag12.xml" ContentType="application/vnd.openxmlformats-officedocument.presentationml.tags+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tags/tag13.xml" ContentType="application/vnd.openxmlformats-officedocument.presentationml.tags+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35"/>
  </p:notesMasterIdLst>
  <p:sldIdLst>
    <p:sldId id="256" r:id="rId2"/>
    <p:sldId id="289" r:id="rId3"/>
    <p:sldId id="290" r:id="rId4"/>
    <p:sldId id="272" r:id="rId5"/>
    <p:sldId id="304" r:id="rId6"/>
    <p:sldId id="259" r:id="rId7"/>
    <p:sldId id="350" r:id="rId8"/>
    <p:sldId id="274" r:id="rId9"/>
    <p:sldId id="340" r:id="rId10"/>
    <p:sldId id="341" r:id="rId11"/>
    <p:sldId id="342" r:id="rId12"/>
    <p:sldId id="343" r:id="rId13"/>
    <p:sldId id="344" r:id="rId14"/>
    <p:sldId id="278" r:id="rId15"/>
    <p:sldId id="360" r:id="rId16"/>
    <p:sldId id="333" r:id="rId17"/>
    <p:sldId id="346" r:id="rId18"/>
    <p:sldId id="347" r:id="rId19"/>
    <p:sldId id="348" r:id="rId20"/>
    <p:sldId id="349" r:id="rId21"/>
    <p:sldId id="361" r:id="rId22"/>
    <p:sldId id="351" r:id="rId23"/>
    <p:sldId id="352" r:id="rId24"/>
    <p:sldId id="355" r:id="rId25"/>
    <p:sldId id="354" r:id="rId26"/>
    <p:sldId id="356" r:id="rId27"/>
    <p:sldId id="357" r:id="rId28"/>
    <p:sldId id="317" r:id="rId29"/>
    <p:sldId id="359" r:id="rId30"/>
    <p:sldId id="358" r:id="rId31"/>
    <p:sldId id="316" r:id="rId32"/>
    <p:sldId id="305" r:id="rId33"/>
    <p:sldId id="295" r:id="rId3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1343E"/>
    <a:srgbClr val="1D5155"/>
    <a:srgbClr val="EBEBEB"/>
    <a:srgbClr val="0F3B4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79560"/>
  </p:normalViewPr>
  <p:slideViewPr>
    <p:cSldViewPr snapToGrid="0" snapToObjects="1">
      <p:cViewPr varScale="1">
        <p:scale>
          <a:sx n="86" d="100"/>
          <a:sy n="86" d="100"/>
        </p:scale>
        <p:origin x="1592" y="192"/>
      </p:cViewPr>
      <p:guideLst/>
    </p:cSldViewPr>
  </p:slideViewPr>
  <p:notesTextViewPr>
    <p:cViewPr>
      <p:scale>
        <a:sx n="1" d="1"/>
        <a:sy n="1" d="1"/>
      </p:scale>
      <p:origin x="0" y="0"/>
    </p:cViewPr>
  </p:notesTextViewPr>
  <p:sorterViewPr>
    <p:cViewPr>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diagrams/_rels/data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svg"/><Relationship Id="rId1" Type="http://schemas.openxmlformats.org/officeDocument/2006/relationships/image" Target="../media/image7.png"/><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diagrams/_rels/drawing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svg"/><Relationship Id="rId1" Type="http://schemas.openxmlformats.org/officeDocument/2006/relationships/image" Target="../media/image7.png"/><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C225322-49E7-48FD-9F74-DFF9D4BDA06F}" type="doc">
      <dgm:prSet loTypeId="urn:microsoft.com/office/officeart/2018/5/layout/IconLeafLabel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79BA86AD-237A-4F0A-814A-71E5C227E130}">
      <dgm:prSet custT="1"/>
      <dgm:spPr/>
      <dgm:t>
        <a:bodyPr/>
        <a:lstStyle/>
        <a:p>
          <a:pPr>
            <a:lnSpc>
              <a:spcPct val="100000"/>
            </a:lnSpc>
            <a:defRPr cap="all"/>
          </a:pPr>
          <a:r>
            <a:rPr lang="en-US" sz="1800" dirty="0">
              <a:latin typeface="Avenir Book" panose="02000503020000020003" pitchFamily="2" charset="0"/>
            </a:rPr>
            <a:t>Understanding</a:t>
          </a:r>
          <a:br>
            <a:rPr lang="en-US" sz="1800" dirty="0">
              <a:latin typeface="Avenir Book" panose="02000503020000020003" pitchFamily="2" charset="0"/>
            </a:rPr>
          </a:br>
          <a:r>
            <a:rPr lang="en-US" sz="1800" dirty="0">
              <a:latin typeface="Avenir Book" panose="02000503020000020003" pitchFamily="2" charset="0"/>
            </a:rPr>
            <a:t>File-Based Systems</a:t>
          </a:r>
        </a:p>
      </dgm:t>
    </dgm:pt>
    <dgm:pt modelId="{F7F6BC67-2180-4C99-8449-10BC4C3A5865}" type="parTrans" cxnId="{A8F7530E-C5DF-43B1-85C4-95A9B325BC7D}">
      <dgm:prSet/>
      <dgm:spPr/>
      <dgm:t>
        <a:bodyPr/>
        <a:lstStyle/>
        <a:p>
          <a:endParaRPr lang="en-US" sz="2400">
            <a:latin typeface="Avenir Book" panose="02000503020000020003" pitchFamily="2" charset="0"/>
          </a:endParaRPr>
        </a:p>
      </dgm:t>
    </dgm:pt>
    <dgm:pt modelId="{5E6DFEBA-65D4-4F42-8E14-06CE2941BC8A}" type="sibTrans" cxnId="{A8F7530E-C5DF-43B1-85C4-95A9B325BC7D}">
      <dgm:prSet/>
      <dgm:spPr/>
      <dgm:t>
        <a:bodyPr/>
        <a:lstStyle/>
        <a:p>
          <a:endParaRPr lang="en-US" sz="2000">
            <a:latin typeface="Avenir Book" panose="02000503020000020003" pitchFamily="2" charset="0"/>
          </a:endParaRPr>
        </a:p>
      </dgm:t>
    </dgm:pt>
    <dgm:pt modelId="{EF335E2E-8152-4AB2-93AC-8AED9A786C15}">
      <dgm:prSet custT="1"/>
      <dgm:spPr/>
      <dgm:t>
        <a:bodyPr/>
        <a:lstStyle/>
        <a:p>
          <a:pPr>
            <a:lnSpc>
              <a:spcPct val="100000"/>
            </a:lnSpc>
            <a:defRPr cap="all"/>
          </a:pPr>
          <a:r>
            <a:rPr lang="en-US" sz="1800">
              <a:latin typeface="Avenir Book" panose="02000503020000020003" pitchFamily="2" charset="0"/>
            </a:rPr>
            <a:t>Understanding the issues WITH File-Based Systems</a:t>
          </a:r>
        </a:p>
      </dgm:t>
    </dgm:pt>
    <dgm:pt modelId="{E41229E0-A93B-4FEC-A9EE-4DADEE0C2C78}" type="parTrans" cxnId="{54AE213B-389A-45E9-92F8-DF8D9CAE9CC9}">
      <dgm:prSet/>
      <dgm:spPr/>
      <dgm:t>
        <a:bodyPr/>
        <a:lstStyle/>
        <a:p>
          <a:endParaRPr lang="en-US" sz="2400">
            <a:latin typeface="Avenir Book" panose="02000503020000020003" pitchFamily="2" charset="0"/>
          </a:endParaRPr>
        </a:p>
      </dgm:t>
    </dgm:pt>
    <dgm:pt modelId="{C472399B-8C06-4E08-94E2-AEE5514F00B3}" type="sibTrans" cxnId="{54AE213B-389A-45E9-92F8-DF8D9CAE9CC9}">
      <dgm:prSet/>
      <dgm:spPr/>
      <dgm:t>
        <a:bodyPr/>
        <a:lstStyle/>
        <a:p>
          <a:endParaRPr lang="en-US" sz="2000">
            <a:latin typeface="Avenir Book" panose="02000503020000020003" pitchFamily="2" charset="0"/>
          </a:endParaRPr>
        </a:p>
      </dgm:t>
    </dgm:pt>
    <dgm:pt modelId="{531872A5-C1F6-49B2-802A-95B56821EC07}">
      <dgm:prSet custT="1"/>
      <dgm:spPr/>
      <dgm:t>
        <a:bodyPr/>
        <a:lstStyle/>
        <a:p>
          <a:pPr>
            <a:lnSpc>
              <a:spcPct val="100000"/>
            </a:lnSpc>
            <a:defRPr cap="all"/>
          </a:pPr>
          <a:r>
            <a:rPr lang="en-US" sz="1800" dirty="0">
              <a:latin typeface="Avenir Book" panose="02000503020000020003" pitchFamily="2" charset="0"/>
            </a:rPr>
            <a:t>Understanding the basics of Database Systems</a:t>
          </a:r>
        </a:p>
      </dgm:t>
    </dgm:pt>
    <dgm:pt modelId="{AC515973-15D5-48CC-AB8F-0EC770D75850}" type="parTrans" cxnId="{B3CA370F-999E-4968-913C-7AECD74BFE84}">
      <dgm:prSet/>
      <dgm:spPr/>
      <dgm:t>
        <a:bodyPr/>
        <a:lstStyle/>
        <a:p>
          <a:endParaRPr lang="en-US" sz="2400">
            <a:latin typeface="Avenir Book" panose="02000503020000020003" pitchFamily="2" charset="0"/>
          </a:endParaRPr>
        </a:p>
      </dgm:t>
    </dgm:pt>
    <dgm:pt modelId="{FE294F71-062F-42EE-B705-EB7A0AFDC72F}" type="sibTrans" cxnId="{B3CA370F-999E-4968-913C-7AECD74BFE84}">
      <dgm:prSet/>
      <dgm:spPr/>
      <dgm:t>
        <a:bodyPr/>
        <a:lstStyle/>
        <a:p>
          <a:endParaRPr lang="en-US" sz="2000">
            <a:latin typeface="Avenir Book" panose="02000503020000020003" pitchFamily="2" charset="0"/>
          </a:endParaRPr>
        </a:p>
      </dgm:t>
    </dgm:pt>
    <dgm:pt modelId="{D4171214-96CE-401F-A99B-5B3AC3525727}" type="pres">
      <dgm:prSet presAssocID="{BC225322-49E7-48FD-9F74-DFF9D4BDA06F}" presName="root" presStyleCnt="0">
        <dgm:presLayoutVars>
          <dgm:dir/>
          <dgm:resizeHandles val="exact"/>
        </dgm:presLayoutVars>
      </dgm:prSet>
      <dgm:spPr/>
    </dgm:pt>
    <dgm:pt modelId="{5476B41E-D3E7-48AC-B238-C3332D505DA7}" type="pres">
      <dgm:prSet presAssocID="{79BA86AD-237A-4F0A-814A-71E5C227E130}" presName="compNode" presStyleCnt="0"/>
      <dgm:spPr/>
    </dgm:pt>
    <dgm:pt modelId="{2FDCAD66-FD9B-477F-AABE-34AAAE55EAA5}" type="pres">
      <dgm:prSet presAssocID="{79BA86AD-237A-4F0A-814A-71E5C227E130}" presName="iconBgRect" presStyleLbl="bgShp" presStyleIdx="0" presStyleCnt="3"/>
      <dgm:spPr>
        <a:prstGeom prst="round2DiagRect">
          <a:avLst>
            <a:gd name="adj1" fmla="val 29727"/>
            <a:gd name="adj2" fmla="val 0"/>
          </a:avLst>
        </a:prstGeom>
      </dgm:spPr>
    </dgm:pt>
    <dgm:pt modelId="{C5B6A034-1297-48E7-8AA7-484775C30BE0}" type="pres">
      <dgm:prSet presAssocID="{79BA86AD-237A-4F0A-814A-71E5C227E130}"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Open Folder"/>
        </a:ext>
      </dgm:extLst>
    </dgm:pt>
    <dgm:pt modelId="{9B9913CA-07B3-47EC-8CE2-0794478BCA54}" type="pres">
      <dgm:prSet presAssocID="{79BA86AD-237A-4F0A-814A-71E5C227E130}" presName="spaceRect" presStyleCnt="0"/>
      <dgm:spPr/>
    </dgm:pt>
    <dgm:pt modelId="{CF93CCC7-B643-4994-9D68-352C5F7BA651}" type="pres">
      <dgm:prSet presAssocID="{79BA86AD-237A-4F0A-814A-71E5C227E130}" presName="textRect" presStyleLbl="revTx" presStyleIdx="0" presStyleCnt="3">
        <dgm:presLayoutVars>
          <dgm:chMax val="1"/>
          <dgm:chPref val="1"/>
        </dgm:presLayoutVars>
      </dgm:prSet>
      <dgm:spPr/>
    </dgm:pt>
    <dgm:pt modelId="{4921821E-84EC-4F68-9C7E-54ABBCB5B1F2}" type="pres">
      <dgm:prSet presAssocID="{5E6DFEBA-65D4-4F42-8E14-06CE2941BC8A}" presName="sibTrans" presStyleCnt="0"/>
      <dgm:spPr/>
    </dgm:pt>
    <dgm:pt modelId="{52424327-334A-4699-8AB4-61A4B783632D}" type="pres">
      <dgm:prSet presAssocID="{EF335E2E-8152-4AB2-93AC-8AED9A786C15}" presName="compNode" presStyleCnt="0"/>
      <dgm:spPr/>
    </dgm:pt>
    <dgm:pt modelId="{44777B9C-A709-4670-A331-827AD6092676}" type="pres">
      <dgm:prSet presAssocID="{EF335E2E-8152-4AB2-93AC-8AED9A786C15}" presName="iconBgRect" presStyleLbl="bgShp" presStyleIdx="1" presStyleCnt="3"/>
      <dgm:spPr>
        <a:prstGeom prst="round2DiagRect">
          <a:avLst>
            <a:gd name="adj1" fmla="val 29727"/>
            <a:gd name="adj2" fmla="val 0"/>
          </a:avLst>
        </a:prstGeom>
      </dgm:spPr>
    </dgm:pt>
    <dgm:pt modelId="{F1CC1865-843E-4E77-B429-C428B59A30D9}" type="pres">
      <dgm:prSet presAssocID="{EF335E2E-8152-4AB2-93AC-8AED9A786C15}"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Hierarchy"/>
        </a:ext>
      </dgm:extLst>
    </dgm:pt>
    <dgm:pt modelId="{720C3873-50E2-426E-A5FD-498635980F2C}" type="pres">
      <dgm:prSet presAssocID="{EF335E2E-8152-4AB2-93AC-8AED9A786C15}" presName="spaceRect" presStyleCnt="0"/>
      <dgm:spPr/>
    </dgm:pt>
    <dgm:pt modelId="{00C60A47-29C5-460F-AC9B-0DB6E0B7DD9F}" type="pres">
      <dgm:prSet presAssocID="{EF335E2E-8152-4AB2-93AC-8AED9A786C15}" presName="textRect" presStyleLbl="revTx" presStyleIdx="1" presStyleCnt="3">
        <dgm:presLayoutVars>
          <dgm:chMax val="1"/>
          <dgm:chPref val="1"/>
        </dgm:presLayoutVars>
      </dgm:prSet>
      <dgm:spPr/>
    </dgm:pt>
    <dgm:pt modelId="{380A6278-855C-4E47-A2D9-11A54BB63D15}" type="pres">
      <dgm:prSet presAssocID="{C472399B-8C06-4E08-94E2-AEE5514F00B3}" presName="sibTrans" presStyleCnt="0"/>
      <dgm:spPr/>
    </dgm:pt>
    <dgm:pt modelId="{D1444708-16CE-4E9C-8E49-E24FD8838F24}" type="pres">
      <dgm:prSet presAssocID="{531872A5-C1F6-49B2-802A-95B56821EC07}" presName="compNode" presStyleCnt="0"/>
      <dgm:spPr/>
    </dgm:pt>
    <dgm:pt modelId="{45CF7DD6-71C8-4C72-B229-1668446A21F4}" type="pres">
      <dgm:prSet presAssocID="{531872A5-C1F6-49B2-802A-95B56821EC07}" presName="iconBgRect" presStyleLbl="bgShp" presStyleIdx="2" presStyleCnt="3"/>
      <dgm:spPr>
        <a:prstGeom prst="round2DiagRect">
          <a:avLst>
            <a:gd name="adj1" fmla="val 29727"/>
            <a:gd name="adj2" fmla="val 0"/>
          </a:avLst>
        </a:prstGeom>
      </dgm:spPr>
    </dgm:pt>
    <dgm:pt modelId="{3A430CE6-EC0B-4649-BBC1-121234EB8B10}" type="pres">
      <dgm:prSet presAssocID="{531872A5-C1F6-49B2-802A-95B56821EC07}"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Database"/>
        </a:ext>
      </dgm:extLst>
    </dgm:pt>
    <dgm:pt modelId="{1910F671-4331-4139-9718-F4CDCBC55627}" type="pres">
      <dgm:prSet presAssocID="{531872A5-C1F6-49B2-802A-95B56821EC07}" presName="spaceRect" presStyleCnt="0"/>
      <dgm:spPr/>
    </dgm:pt>
    <dgm:pt modelId="{8B7CDBD9-88D8-4AAE-A109-7C7647148F86}" type="pres">
      <dgm:prSet presAssocID="{531872A5-C1F6-49B2-802A-95B56821EC07}" presName="textRect" presStyleLbl="revTx" presStyleIdx="2" presStyleCnt="3">
        <dgm:presLayoutVars>
          <dgm:chMax val="1"/>
          <dgm:chPref val="1"/>
        </dgm:presLayoutVars>
      </dgm:prSet>
      <dgm:spPr/>
    </dgm:pt>
  </dgm:ptLst>
  <dgm:cxnLst>
    <dgm:cxn modelId="{A8F7530E-C5DF-43B1-85C4-95A9B325BC7D}" srcId="{BC225322-49E7-48FD-9F74-DFF9D4BDA06F}" destId="{79BA86AD-237A-4F0A-814A-71E5C227E130}" srcOrd="0" destOrd="0" parTransId="{F7F6BC67-2180-4C99-8449-10BC4C3A5865}" sibTransId="{5E6DFEBA-65D4-4F42-8E14-06CE2941BC8A}"/>
    <dgm:cxn modelId="{B3CA370F-999E-4968-913C-7AECD74BFE84}" srcId="{BC225322-49E7-48FD-9F74-DFF9D4BDA06F}" destId="{531872A5-C1F6-49B2-802A-95B56821EC07}" srcOrd="2" destOrd="0" parTransId="{AC515973-15D5-48CC-AB8F-0EC770D75850}" sibTransId="{FE294F71-062F-42EE-B705-EB7A0AFDC72F}"/>
    <dgm:cxn modelId="{C88F932A-3297-6640-A94F-62D6F6CB8112}" type="presOf" srcId="{531872A5-C1F6-49B2-802A-95B56821EC07}" destId="{8B7CDBD9-88D8-4AAE-A109-7C7647148F86}" srcOrd="0" destOrd="0" presId="urn:microsoft.com/office/officeart/2018/5/layout/IconLeafLabelList"/>
    <dgm:cxn modelId="{54AE213B-389A-45E9-92F8-DF8D9CAE9CC9}" srcId="{BC225322-49E7-48FD-9F74-DFF9D4BDA06F}" destId="{EF335E2E-8152-4AB2-93AC-8AED9A786C15}" srcOrd="1" destOrd="0" parTransId="{E41229E0-A93B-4FEC-A9EE-4DADEE0C2C78}" sibTransId="{C472399B-8C06-4E08-94E2-AEE5514F00B3}"/>
    <dgm:cxn modelId="{59F5B954-C262-1446-9487-CFE66A7E025F}" type="presOf" srcId="{BC225322-49E7-48FD-9F74-DFF9D4BDA06F}" destId="{D4171214-96CE-401F-A99B-5B3AC3525727}" srcOrd="0" destOrd="0" presId="urn:microsoft.com/office/officeart/2018/5/layout/IconLeafLabelList"/>
    <dgm:cxn modelId="{D1130D95-3D3B-BB45-9585-40CAC09D8EBC}" type="presOf" srcId="{EF335E2E-8152-4AB2-93AC-8AED9A786C15}" destId="{00C60A47-29C5-460F-AC9B-0DB6E0B7DD9F}" srcOrd="0" destOrd="0" presId="urn:microsoft.com/office/officeart/2018/5/layout/IconLeafLabelList"/>
    <dgm:cxn modelId="{261CC1EA-03B2-FC45-B06C-837E91C4E8A3}" type="presOf" srcId="{79BA86AD-237A-4F0A-814A-71E5C227E130}" destId="{CF93CCC7-B643-4994-9D68-352C5F7BA651}" srcOrd="0" destOrd="0" presId="urn:microsoft.com/office/officeart/2018/5/layout/IconLeafLabelList"/>
    <dgm:cxn modelId="{6771D409-5EB5-7B42-B532-576CB820F996}" type="presParOf" srcId="{D4171214-96CE-401F-A99B-5B3AC3525727}" destId="{5476B41E-D3E7-48AC-B238-C3332D505DA7}" srcOrd="0" destOrd="0" presId="urn:microsoft.com/office/officeart/2018/5/layout/IconLeafLabelList"/>
    <dgm:cxn modelId="{33AAB87F-0411-A847-A291-30738B7334AF}" type="presParOf" srcId="{5476B41E-D3E7-48AC-B238-C3332D505DA7}" destId="{2FDCAD66-FD9B-477F-AABE-34AAAE55EAA5}" srcOrd="0" destOrd="0" presId="urn:microsoft.com/office/officeart/2018/5/layout/IconLeafLabelList"/>
    <dgm:cxn modelId="{981B9A03-CA43-574E-A51C-57F85E36AE20}" type="presParOf" srcId="{5476B41E-D3E7-48AC-B238-C3332D505DA7}" destId="{C5B6A034-1297-48E7-8AA7-484775C30BE0}" srcOrd="1" destOrd="0" presId="urn:microsoft.com/office/officeart/2018/5/layout/IconLeafLabelList"/>
    <dgm:cxn modelId="{1519EE6C-8B39-854D-B6DF-2CA2BD333DB4}" type="presParOf" srcId="{5476B41E-D3E7-48AC-B238-C3332D505DA7}" destId="{9B9913CA-07B3-47EC-8CE2-0794478BCA54}" srcOrd="2" destOrd="0" presId="urn:microsoft.com/office/officeart/2018/5/layout/IconLeafLabelList"/>
    <dgm:cxn modelId="{53AC45DC-5334-D54A-A987-D2EACC0B4078}" type="presParOf" srcId="{5476B41E-D3E7-48AC-B238-C3332D505DA7}" destId="{CF93CCC7-B643-4994-9D68-352C5F7BA651}" srcOrd="3" destOrd="0" presId="urn:microsoft.com/office/officeart/2018/5/layout/IconLeafLabelList"/>
    <dgm:cxn modelId="{7229B8AD-1861-5943-B167-2758788A5C0E}" type="presParOf" srcId="{D4171214-96CE-401F-A99B-5B3AC3525727}" destId="{4921821E-84EC-4F68-9C7E-54ABBCB5B1F2}" srcOrd="1" destOrd="0" presId="urn:microsoft.com/office/officeart/2018/5/layout/IconLeafLabelList"/>
    <dgm:cxn modelId="{710A4FA9-085A-6E4E-A9BB-C0E5BF4E7C49}" type="presParOf" srcId="{D4171214-96CE-401F-A99B-5B3AC3525727}" destId="{52424327-334A-4699-8AB4-61A4B783632D}" srcOrd="2" destOrd="0" presId="urn:microsoft.com/office/officeart/2018/5/layout/IconLeafLabelList"/>
    <dgm:cxn modelId="{DBDECEF5-9417-5D4A-B6A3-29F689FF04A3}" type="presParOf" srcId="{52424327-334A-4699-8AB4-61A4B783632D}" destId="{44777B9C-A709-4670-A331-827AD6092676}" srcOrd="0" destOrd="0" presId="urn:microsoft.com/office/officeart/2018/5/layout/IconLeafLabelList"/>
    <dgm:cxn modelId="{99A6C38D-4DA6-7347-A35C-4E63E41403C4}" type="presParOf" srcId="{52424327-334A-4699-8AB4-61A4B783632D}" destId="{F1CC1865-843E-4E77-B429-C428B59A30D9}" srcOrd="1" destOrd="0" presId="urn:microsoft.com/office/officeart/2018/5/layout/IconLeafLabelList"/>
    <dgm:cxn modelId="{E416003E-6E69-8A46-82AF-63B22AC75318}" type="presParOf" srcId="{52424327-334A-4699-8AB4-61A4B783632D}" destId="{720C3873-50E2-426E-A5FD-498635980F2C}" srcOrd="2" destOrd="0" presId="urn:microsoft.com/office/officeart/2018/5/layout/IconLeafLabelList"/>
    <dgm:cxn modelId="{13F472DC-ED5F-354C-BECF-C6671111C2D6}" type="presParOf" srcId="{52424327-334A-4699-8AB4-61A4B783632D}" destId="{00C60A47-29C5-460F-AC9B-0DB6E0B7DD9F}" srcOrd="3" destOrd="0" presId="urn:microsoft.com/office/officeart/2018/5/layout/IconLeafLabelList"/>
    <dgm:cxn modelId="{E533F03A-98CA-4241-9E66-7262C1E027D1}" type="presParOf" srcId="{D4171214-96CE-401F-A99B-5B3AC3525727}" destId="{380A6278-855C-4E47-A2D9-11A54BB63D15}" srcOrd="3" destOrd="0" presId="urn:microsoft.com/office/officeart/2018/5/layout/IconLeafLabelList"/>
    <dgm:cxn modelId="{3E9494EB-247C-0744-932F-B066198A9E76}" type="presParOf" srcId="{D4171214-96CE-401F-A99B-5B3AC3525727}" destId="{D1444708-16CE-4E9C-8E49-E24FD8838F24}" srcOrd="4" destOrd="0" presId="urn:microsoft.com/office/officeart/2018/5/layout/IconLeafLabelList"/>
    <dgm:cxn modelId="{101FA09F-540D-F545-9B40-F2E8CE401762}" type="presParOf" srcId="{D1444708-16CE-4E9C-8E49-E24FD8838F24}" destId="{45CF7DD6-71C8-4C72-B229-1668446A21F4}" srcOrd="0" destOrd="0" presId="urn:microsoft.com/office/officeart/2018/5/layout/IconLeafLabelList"/>
    <dgm:cxn modelId="{312D38CC-8411-E546-93A3-669925BC3D8D}" type="presParOf" srcId="{D1444708-16CE-4E9C-8E49-E24FD8838F24}" destId="{3A430CE6-EC0B-4649-BBC1-121234EB8B10}" srcOrd="1" destOrd="0" presId="urn:microsoft.com/office/officeart/2018/5/layout/IconLeafLabelList"/>
    <dgm:cxn modelId="{01691BF3-0640-8D4C-AD03-90AAEB831BD3}" type="presParOf" srcId="{D1444708-16CE-4E9C-8E49-E24FD8838F24}" destId="{1910F671-4331-4139-9718-F4CDCBC55627}" srcOrd="2" destOrd="0" presId="urn:microsoft.com/office/officeart/2018/5/layout/IconLeafLabelList"/>
    <dgm:cxn modelId="{8899272D-4309-D84D-8037-4DB198D4228A}" type="presParOf" srcId="{D1444708-16CE-4E9C-8E49-E24FD8838F24}" destId="{8B7CDBD9-88D8-4AAE-A109-7C7647148F86}" srcOrd="3" destOrd="0" presId="urn:microsoft.com/office/officeart/2018/5/layout/IconLeafLabel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4A2BC5F-CD05-474D-A290-D5FBE32D0B93}" type="doc">
      <dgm:prSet loTypeId="urn:microsoft.com/office/officeart/2005/8/layout/cycle2" loCatId="" qsTypeId="urn:microsoft.com/office/officeart/2005/8/quickstyle/simple4" qsCatId="simple" csTypeId="urn:microsoft.com/office/officeart/2005/8/colors/colorful2" csCatId="colorful" phldr="1"/>
      <dgm:spPr/>
      <dgm:t>
        <a:bodyPr/>
        <a:lstStyle/>
        <a:p>
          <a:endParaRPr lang="en-US"/>
        </a:p>
      </dgm:t>
    </dgm:pt>
    <dgm:pt modelId="{C206688D-D374-1F4B-B549-BCF26D0CD6EA}">
      <dgm:prSet phldrT="[Text]" custT="1"/>
      <dgm:spPr/>
      <dgm:t>
        <a:bodyPr/>
        <a:lstStyle/>
        <a:p>
          <a:r>
            <a:rPr lang="en-US" sz="1800" b="1" i="0" dirty="0">
              <a:effectLst>
                <a:outerShdw blurRad="50800" dist="38100" dir="2700000" algn="tl" rotWithShape="0">
                  <a:prstClr val="black">
                    <a:alpha val="40000"/>
                  </a:prstClr>
                </a:outerShdw>
              </a:effectLst>
              <a:latin typeface="Avenir Book" panose="02000503020000020003" pitchFamily="2" charset="0"/>
              <a:cs typeface="Arial Narrow" panose="020B0604020202020204" pitchFamily="34" charset="0"/>
            </a:rPr>
            <a:t>Collected or Created</a:t>
          </a:r>
        </a:p>
      </dgm:t>
    </dgm:pt>
    <dgm:pt modelId="{FC1457DC-D756-9141-9D6D-B3D66B5071B7}" type="parTrans" cxnId="{BBB10EBC-A08E-D148-8B6B-1C367B4A591D}">
      <dgm:prSet/>
      <dgm:spPr/>
      <dgm:t>
        <a:bodyPr/>
        <a:lstStyle/>
        <a:p>
          <a:endParaRPr lang="en-US" sz="1800" b="1" i="0">
            <a:effectLst>
              <a:outerShdw blurRad="50800" dist="38100" dir="2700000" algn="tl" rotWithShape="0">
                <a:prstClr val="black">
                  <a:alpha val="40000"/>
                </a:prstClr>
              </a:outerShdw>
            </a:effectLst>
            <a:latin typeface="Avenir Book" panose="02000503020000020003" pitchFamily="2" charset="0"/>
            <a:cs typeface="Arial Narrow" panose="020B0604020202020204" pitchFamily="34" charset="0"/>
          </a:endParaRPr>
        </a:p>
      </dgm:t>
    </dgm:pt>
    <dgm:pt modelId="{937ECC7E-65FB-094A-A98E-6AA2BCDFB7C2}" type="sibTrans" cxnId="{BBB10EBC-A08E-D148-8B6B-1C367B4A591D}">
      <dgm:prSet custT="1"/>
      <dgm:spPr/>
      <dgm:t>
        <a:bodyPr/>
        <a:lstStyle/>
        <a:p>
          <a:endParaRPr lang="en-US" sz="1800" b="1" i="0">
            <a:effectLst>
              <a:outerShdw blurRad="50800" dist="38100" dir="2700000" algn="tl" rotWithShape="0">
                <a:prstClr val="black">
                  <a:alpha val="40000"/>
                </a:prstClr>
              </a:outerShdw>
            </a:effectLst>
            <a:latin typeface="Avenir Book" panose="02000503020000020003" pitchFamily="2" charset="0"/>
            <a:cs typeface="Arial Narrow" panose="020B0604020202020204" pitchFamily="34" charset="0"/>
          </a:endParaRPr>
        </a:p>
      </dgm:t>
    </dgm:pt>
    <dgm:pt modelId="{A233826C-88CA-BA49-88CF-0645926B61EE}">
      <dgm:prSet phldrT="[Text]" custT="1"/>
      <dgm:spPr/>
      <dgm:t>
        <a:bodyPr/>
        <a:lstStyle/>
        <a:p>
          <a:r>
            <a:rPr lang="en-US" sz="1800" b="1" i="0" dirty="0">
              <a:effectLst>
                <a:outerShdw blurRad="50800" dist="38100" dir="2700000" algn="tl" rotWithShape="0">
                  <a:prstClr val="black">
                    <a:alpha val="40000"/>
                  </a:prstClr>
                </a:outerShdw>
              </a:effectLst>
              <a:latin typeface="Avenir Book" panose="02000503020000020003" pitchFamily="2" charset="0"/>
              <a:cs typeface="Arial Narrow" panose="020B0604020202020204" pitchFamily="34" charset="0"/>
            </a:rPr>
            <a:t>Stored and Organized</a:t>
          </a:r>
        </a:p>
      </dgm:t>
    </dgm:pt>
    <dgm:pt modelId="{B1A09245-881E-5141-A9AF-CEFFD3355E0D}" type="parTrans" cxnId="{CA6E7DE2-8C9D-E34F-B7ED-972746374CE0}">
      <dgm:prSet/>
      <dgm:spPr/>
      <dgm:t>
        <a:bodyPr/>
        <a:lstStyle/>
        <a:p>
          <a:endParaRPr lang="en-US" sz="1800" b="1" i="0">
            <a:effectLst>
              <a:outerShdw blurRad="50800" dist="38100" dir="2700000" algn="tl" rotWithShape="0">
                <a:prstClr val="black">
                  <a:alpha val="40000"/>
                </a:prstClr>
              </a:outerShdw>
            </a:effectLst>
            <a:latin typeface="Avenir Book" panose="02000503020000020003" pitchFamily="2" charset="0"/>
            <a:cs typeface="Arial Narrow" panose="020B0604020202020204" pitchFamily="34" charset="0"/>
          </a:endParaRPr>
        </a:p>
      </dgm:t>
    </dgm:pt>
    <dgm:pt modelId="{275EDED6-D744-0A47-97DD-D398C7F1C37A}" type="sibTrans" cxnId="{CA6E7DE2-8C9D-E34F-B7ED-972746374CE0}">
      <dgm:prSet custT="1"/>
      <dgm:spPr/>
      <dgm:t>
        <a:bodyPr/>
        <a:lstStyle/>
        <a:p>
          <a:endParaRPr lang="en-US" sz="1800" b="1" i="0">
            <a:effectLst>
              <a:outerShdw blurRad="50800" dist="38100" dir="2700000" algn="tl" rotWithShape="0">
                <a:prstClr val="black">
                  <a:alpha val="40000"/>
                </a:prstClr>
              </a:outerShdw>
            </a:effectLst>
            <a:latin typeface="Avenir Book" panose="02000503020000020003" pitchFamily="2" charset="0"/>
            <a:cs typeface="Arial Narrow" panose="020B0604020202020204" pitchFamily="34" charset="0"/>
          </a:endParaRPr>
        </a:p>
      </dgm:t>
    </dgm:pt>
    <dgm:pt modelId="{3B7E3AE7-E4AB-9442-9C32-D122E4AF173B}">
      <dgm:prSet phldrT="[Text]" custT="1"/>
      <dgm:spPr/>
      <dgm:t>
        <a:bodyPr/>
        <a:lstStyle/>
        <a:p>
          <a:r>
            <a:rPr lang="en-US" sz="1800" b="1" i="0" dirty="0">
              <a:effectLst>
                <a:outerShdw blurRad="50800" dist="38100" dir="2700000" algn="tl" rotWithShape="0">
                  <a:prstClr val="black">
                    <a:alpha val="40000"/>
                  </a:prstClr>
                </a:outerShdw>
              </a:effectLst>
              <a:latin typeface="Avenir Book" panose="02000503020000020003" pitchFamily="2" charset="0"/>
              <a:cs typeface="Arial Narrow" panose="020B0604020202020204" pitchFamily="34" charset="0"/>
            </a:rPr>
            <a:t>Processed</a:t>
          </a:r>
        </a:p>
      </dgm:t>
    </dgm:pt>
    <dgm:pt modelId="{E23C6BB0-776A-FB4D-BFE0-9190F5434D0C}" type="parTrans" cxnId="{CB37E356-C4A9-2D4B-B2DC-2D0421E044BE}">
      <dgm:prSet/>
      <dgm:spPr/>
      <dgm:t>
        <a:bodyPr/>
        <a:lstStyle/>
        <a:p>
          <a:endParaRPr lang="en-US" sz="1800" b="1" i="0">
            <a:effectLst>
              <a:outerShdw blurRad="50800" dist="38100" dir="2700000" algn="tl" rotWithShape="0">
                <a:prstClr val="black">
                  <a:alpha val="40000"/>
                </a:prstClr>
              </a:outerShdw>
            </a:effectLst>
            <a:latin typeface="Avenir Book" panose="02000503020000020003" pitchFamily="2" charset="0"/>
            <a:cs typeface="Arial Narrow" panose="020B0604020202020204" pitchFamily="34" charset="0"/>
          </a:endParaRPr>
        </a:p>
      </dgm:t>
    </dgm:pt>
    <dgm:pt modelId="{2741678E-BDEE-B944-A718-593A5DC37A5D}" type="sibTrans" cxnId="{CB37E356-C4A9-2D4B-B2DC-2D0421E044BE}">
      <dgm:prSet custT="1"/>
      <dgm:spPr/>
      <dgm:t>
        <a:bodyPr/>
        <a:lstStyle/>
        <a:p>
          <a:endParaRPr lang="en-US" sz="1800" b="1" i="0">
            <a:effectLst>
              <a:outerShdw blurRad="50800" dist="38100" dir="2700000" algn="tl" rotWithShape="0">
                <a:prstClr val="black">
                  <a:alpha val="40000"/>
                </a:prstClr>
              </a:outerShdw>
            </a:effectLst>
            <a:latin typeface="Avenir Book" panose="02000503020000020003" pitchFamily="2" charset="0"/>
            <a:cs typeface="Arial Narrow" panose="020B0604020202020204" pitchFamily="34" charset="0"/>
          </a:endParaRPr>
        </a:p>
      </dgm:t>
    </dgm:pt>
    <dgm:pt modelId="{563091FF-8FBA-7843-8538-5AF6C2ABC93E}">
      <dgm:prSet phldrT="[Text]" custT="1"/>
      <dgm:spPr/>
      <dgm:t>
        <a:bodyPr/>
        <a:lstStyle/>
        <a:p>
          <a:r>
            <a:rPr lang="en-US" sz="1800" b="1" i="0" dirty="0">
              <a:effectLst>
                <a:outerShdw blurRad="50800" dist="38100" dir="2700000" algn="tl" rotWithShape="0">
                  <a:prstClr val="black">
                    <a:alpha val="40000"/>
                  </a:prstClr>
                </a:outerShdw>
              </a:effectLst>
              <a:latin typeface="Avenir Book" panose="02000503020000020003" pitchFamily="2" charset="0"/>
              <a:cs typeface="Arial Narrow" panose="020B0604020202020204" pitchFamily="34" charset="0"/>
            </a:rPr>
            <a:t>Presented or Used</a:t>
          </a:r>
        </a:p>
      </dgm:t>
    </dgm:pt>
    <dgm:pt modelId="{0C9EE81B-1FAA-0B48-BC17-2A75BCA5069C}" type="parTrans" cxnId="{6A861D96-7EBC-3B4F-88EB-0A61FC49F7CD}">
      <dgm:prSet/>
      <dgm:spPr/>
      <dgm:t>
        <a:bodyPr/>
        <a:lstStyle/>
        <a:p>
          <a:endParaRPr lang="en-US" sz="1800" b="1" i="0">
            <a:effectLst>
              <a:outerShdw blurRad="50800" dist="38100" dir="2700000" algn="tl" rotWithShape="0">
                <a:prstClr val="black">
                  <a:alpha val="40000"/>
                </a:prstClr>
              </a:outerShdw>
            </a:effectLst>
            <a:latin typeface="Avenir Book" panose="02000503020000020003" pitchFamily="2" charset="0"/>
            <a:cs typeface="Arial Narrow" panose="020B0604020202020204" pitchFamily="34" charset="0"/>
          </a:endParaRPr>
        </a:p>
      </dgm:t>
    </dgm:pt>
    <dgm:pt modelId="{A2D47805-35E4-0442-B2E4-FF30B676DAD3}" type="sibTrans" cxnId="{6A861D96-7EBC-3B4F-88EB-0A61FC49F7CD}">
      <dgm:prSet custT="1"/>
      <dgm:spPr/>
      <dgm:t>
        <a:bodyPr/>
        <a:lstStyle/>
        <a:p>
          <a:endParaRPr lang="en-US" sz="1800" b="1" i="0">
            <a:effectLst>
              <a:outerShdw blurRad="50800" dist="38100" dir="2700000" algn="tl" rotWithShape="0">
                <a:prstClr val="black">
                  <a:alpha val="40000"/>
                </a:prstClr>
              </a:outerShdw>
            </a:effectLst>
            <a:latin typeface="Avenir Book" panose="02000503020000020003" pitchFamily="2" charset="0"/>
            <a:cs typeface="Arial Narrow" panose="020B0604020202020204" pitchFamily="34" charset="0"/>
          </a:endParaRPr>
        </a:p>
      </dgm:t>
    </dgm:pt>
    <dgm:pt modelId="{9754DB2A-C4D6-9547-99CA-371312D2BAC2}">
      <dgm:prSet phldrT="[Text]" custT="1"/>
      <dgm:spPr/>
      <dgm:t>
        <a:bodyPr/>
        <a:lstStyle/>
        <a:p>
          <a:r>
            <a:rPr lang="en-US" sz="1800" b="1" i="0" dirty="0">
              <a:effectLst>
                <a:outerShdw blurRad="50800" dist="38100" dir="2700000" algn="tl" rotWithShape="0">
                  <a:prstClr val="black">
                    <a:alpha val="40000"/>
                  </a:prstClr>
                </a:outerShdw>
              </a:effectLst>
              <a:latin typeface="Avenir Book" panose="02000503020000020003" pitchFamily="2" charset="0"/>
              <a:cs typeface="Arial Narrow" panose="020B0604020202020204" pitchFamily="34" charset="0"/>
            </a:rPr>
            <a:t>Shared or Distributed</a:t>
          </a:r>
        </a:p>
      </dgm:t>
    </dgm:pt>
    <dgm:pt modelId="{B9B4EE98-A51F-9E4A-AD31-C49F6A472342}" type="parTrans" cxnId="{2A067FA1-B7B4-EE42-BBA6-96E6422F871A}">
      <dgm:prSet/>
      <dgm:spPr/>
      <dgm:t>
        <a:bodyPr/>
        <a:lstStyle/>
        <a:p>
          <a:endParaRPr lang="en-US" sz="1800" b="1" i="0">
            <a:effectLst>
              <a:outerShdw blurRad="50800" dist="38100" dir="2700000" algn="tl" rotWithShape="0">
                <a:prstClr val="black">
                  <a:alpha val="40000"/>
                </a:prstClr>
              </a:outerShdw>
            </a:effectLst>
            <a:latin typeface="Avenir Book" panose="02000503020000020003" pitchFamily="2" charset="0"/>
            <a:cs typeface="Arial Narrow" panose="020B0604020202020204" pitchFamily="34" charset="0"/>
          </a:endParaRPr>
        </a:p>
      </dgm:t>
    </dgm:pt>
    <dgm:pt modelId="{9CA706FC-BCB4-884E-BAC7-470F10E58FDB}" type="sibTrans" cxnId="{2A067FA1-B7B4-EE42-BBA6-96E6422F871A}">
      <dgm:prSet custT="1"/>
      <dgm:spPr/>
      <dgm:t>
        <a:bodyPr/>
        <a:lstStyle/>
        <a:p>
          <a:endParaRPr lang="en-US" sz="1800" b="1" i="0">
            <a:effectLst>
              <a:outerShdw blurRad="50800" dist="38100" dir="2700000" algn="tl" rotWithShape="0">
                <a:prstClr val="black">
                  <a:alpha val="40000"/>
                </a:prstClr>
              </a:outerShdw>
            </a:effectLst>
            <a:latin typeface="Avenir Book" panose="02000503020000020003" pitchFamily="2" charset="0"/>
            <a:cs typeface="Arial Narrow" panose="020B0604020202020204" pitchFamily="34" charset="0"/>
          </a:endParaRPr>
        </a:p>
      </dgm:t>
    </dgm:pt>
    <dgm:pt modelId="{0754EFD1-AEA7-2F4C-B1E5-F89296BAED2E}" type="pres">
      <dgm:prSet presAssocID="{34A2BC5F-CD05-474D-A290-D5FBE32D0B93}" presName="cycle" presStyleCnt="0">
        <dgm:presLayoutVars>
          <dgm:dir/>
          <dgm:resizeHandles val="exact"/>
        </dgm:presLayoutVars>
      </dgm:prSet>
      <dgm:spPr/>
    </dgm:pt>
    <dgm:pt modelId="{69FBAC67-8356-6E49-A31C-5C2585E5988B}" type="pres">
      <dgm:prSet presAssocID="{C206688D-D374-1F4B-B549-BCF26D0CD6EA}" presName="node" presStyleLbl="node1" presStyleIdx="0" presStyleCnt="5">
        <dgm:presLayoutVars>
          <dgm:bulletEnabled val="1"/>
        </dgm:presLayoutVars>
      </dgm:prSet>
      <dgm:spPr/>
    </dgm:pt>
    <dgm:pt modelId="{3CB111A9-7798-954F-ACAB-DFDE657CFFED}" type="pres">
      <dgm:prSet presAssocID="{937ECC7E-65FB-094A-A98E-6AA2BCDFB7C2}" presName="sibTrans" presStyleLbl="sibTrans2D1" presStyleIdx="0" presStyleCnt="5"/>
      <dgm:spPr/>
    </dgm:pt>
    <dgm:pt modelId="{B308B384-5B3C-6749-B874-AB96FB3B8C1E}" type="pres">
      <dgm:prSet presAssocID="{937ECC7E-65FB-094A-A98E-6AA2BCDFB7C2}" presName="connectorText" presStyleLbl="sibTrans2D1" presStyleIdx="0" presStyleCnt="5"/>
      <dgm:spPr/>
    </dgm:pt>
    <dgm:pt modelId="{C56B4975-4953-4E47-87E1-505A84777A9A}" type="pres">
      <dgm:prSet presAssocID="{A233826C-88CA-BA49-88CF-0645926B61EE}" presName="node" presStyleLbl="node1" presStyleIdx="1" presStyleCnt="5">
        <dgm:presLayoutVars>
          <dgm:bulletEnabled val="1"/>
        </dgm:presLayoutVars>
      </dgm:prSet>
      <dgm:spPr/>
    </dgm:pt>
    <dgm:pt modelId="{CC21E0B7-12F5-5646-ADEF-8783F921133F}" type="pres">
      <dgm:prSet presAssocID="{275EDED6-D744-0A47-97DD-D398C7F1C37A}" presName="sibTrans" presStyleLbl="sibTrans2D1" presStyleIdx="1" presStyleCnt="5"/>
      <dgm:spPr/>
    </dgm:pt>
    <dgm:pt modelId="{FE5D5384-1470-0A44-8755-81C60A3EA82A}" type="pres">
      <dgm:prSet presAssocID="{275EDED6-D744-0A47-97DD-D398C7F1C37A}" presName="connectorText" presStyleLbl="sibTrans2D1" presStyleIdx="1" presStyleCnt="5"/>
      <dgm:spPr/>
    </dgm:pt>
    <dgm:pt modelId="{99FA1D14-509F-934C-A626-36E894A444B6}" type="pres">
      <dgm:prSet presAssocID="{3B7E3AE7-E4AB-9442-9C32-D122E4AF173B}" presName="node" presStyleLbl="node1" presStyleIdx="2" presStyleCnt="5">
        <dgm:presLayoutVars>
          <dgm:bulletEnabled val="1"/>
        </dgm:presLayoutVars>
      </dgm:prSet>
      <dgm:spPr/>
    </dgm:pt>
    <dgm:pt modelId="{46E3D4A7-EE09-3642-9C0F-1FA8BFCEBFEE}" type="pres">
      <dgm:prSet presAssocID="{2741678E-BDEE-B944-A718-593A5DC37A5D}" presName="sibTrans" presStyleLbl="sibTrans2D1" presStyleIdx="2" presStyleCnt="5"/>
      <dgm:spPr/>
    </dgm:pt>
    <dgm:pt modelId="{48442B73-7659-5749-9906-69627D469999}" type="pres">
      <dgm:prSet presAssocID="{2741678E-BDEE-B944-A718-593A5DC37A5D}" presName="connectorText" presStyleLbl="sibTrans2D1" presStyleIdx="2" presStyleCnt="5"/>
      <dgm:spPr/>
    </dgm:pt>
    <dgm:pt modelId="{652D7BC2-2A66-5B48-91B7-0C9A46A9D8A5}" type="pres">
      <dgm:prSet presAssocID="{9754DB2A-C4D6-9547-99CA-371312D2BAC2}" presName="node" presStyleLbl="node1" presStyleIdx="3" presStyleCnt="5">
        <dgm:presLayoutVars>
          <dgm:bulletEnabled val="1"/>
        </dgm:presLayoutVars>
      </dgm:prSet>
      <dgm:spPr/>
    </dgm:pt>
    <dgm:pt modelId="{83979A32-4E37-8A43-B6B9-0C1B1CCBBA83}" type="pres">
      <dgm:prSet presAssocID="{9CA706FC-BCB4-884E-BAC7-470F10E58FDB}" presName="sibTrans" presStyleLbl="sibTrans2D1" presStyleIdx="3" presStyleCnt="5"/>
      <dgm:spPr/>
    </dgm:pt>
    <dgm:pt modelId="{5A8D0A95-74C9-5A46-A315-717CC6F1AE00}" type="pres">
      <dgm:prSet presAssocID="{9CA706FC-BCB4-884E-BAC7-470F10E58FDB}" presName="connectorText" presStyleLbl="sibTrans2D1" presStyleIdx="3" presStyleCnt="5"/>
      <dgm:spPr/>
    </dgm:pt>
    <dgm:pt modelId="{7EF36FE2-3968-BA4E-A397-4690CEF3D505}" type="pres">
      <dgm:prSet presAssocID="{563091FF-8FBA-7843-8538-5AF6C2ABC93E}" presName="node" presStyleLbl="node1" presStyleIdx="4" presStyleCnt="5">
        <dgm:presLayoutVars>
          <dgm:bulletEnabled val="1"/>
        </dgm:presLayoutVars>
      </dgm:prSet>
      <dgm:spPr/>
    </dgm:pt>
    <dgm:pt modelId="{FAF18659-A8D6-3440-8870-F54999FBBDF3}" type="pres">
      <dgm:prSet presAssocID="{A2D47805-35E4-0442-B2E4-FF30B676DAD3}" presName="sibTrans" presStyleLbl="sibTrans2D1" presStyleIdx="4" presStyleCnt="5"/>
      <dgm:spPr/>
    </dgm:pt>
    <dgm:pt modelId="{6D55AD2C-C4C9-EE49-BDEA-19F3902CFCAA}" type="pres">
      <dgm:prSet presAssocID="{A2D47805-35E4-0442-B2E4-FF30B676DAD3}" presName="connectorText" presStyleLbl="sibTrans2D1" presStyleIdx="4" presStyleCnt="5"/>
      <dgm:spPr/>
    </dgm:pt>
  </dgm:ptLst>
  <dgm:cxnLst>
    <dgm:cxn modelId="{68531912-3A5C-CE40-8ED4-495D0F9E52BD}" type="presOf" srcId="{937ECC7E-65FB-094A-A98E-6AA2BCDFB7C2}" destId="{B308B384-5B3C-6749-B874-AB96FB3B8C1E}" srcOrd="1" destOrd="0" presId="urn:microsoft.com/office/officeart/2005/8/layout/cycle2"/>
    <dgm:cxn modelId="{59D65F1C-D97C-2A40-8524-8BB319897B16}" type="presOf" srcId="{275EDED6-D744-0A47-97DD-D398C7F1C37A}" destId="{CC21E0B7-12F5-5646-ADEF-8783F921133F}" srcOrd="0" destOrd="0" presId="urn:microsoft.com/office/officeart/2005/8/layout/cycle2"/>
    <dgm:cxn modelId="{FDBC0332-F128-0940-90A6-0042E909DDB1}" type="presOf" srcId="{9CA706FC-BCB4-884E-BAC7-470F10E58FDB}" destId="{83979A32-4E37-8A43-B6B9-0C1B1CCBBA83}" srcOrd="0" destOrd="0" presId="urn:microsoft.com/office/officeart/2005/8/layout/cycle2"/>
    <dgm:cxn modelId="{45B4F047-3F8B-0349-8008-4EF0B98C0A14}" type="presOf" srcId="{563091FF-8FBA-7843-8538-5AF6C2ABC93E}" destId="{7EF36FE2-3968-BA4E-A397-4690CEF3D505}" srcOrd="0" destOrd="0" presId="urn:microsoft.com/office/officeart/2005/8/layout/cycle2"/>
    <dgm:cxn modelId="{CB37E356-C4A9-2D4B-B2DC-2D0421E044BE}" srcId="{34A2BC5F-CD05-474D-A290-D5FBE32D0B93}" destId="{3B7E3AE7-E4AB-9442-9C32-D122E4AF173B}" srcOrd="2" destOrd="0" parTransId="{E23C6BB0-776A-FB4D-BFE0-9190F5434D0C}" sibTransId="{2741678E-BDEE-B944-A718-593A5DC37A5D}"/>
    <dgm:cxn modelId="{F8671971-3966-174F-983D-AF87AA2EA168}" type="presOf" srcId="{A2D47805-35E4-0442-B2E4-FF30B676DAD3}" destId="{6D55AD2C-C4C9-EE49-BDEA-19F3902CFCAA}" srcOrd="1" destOrd="0" presId="urn:microsoft.com/office/officeart/2005/8/layout/cycle2"/>
    <dgm:cxn modelId="{A06DD576-D9B5-C94F-B5D8-19B1C2978B9E}" type="presOf" srcId="{9754DB2A-C4D6-9547-99CA-371312D2BAC2}" destId="{652D7BC2-2A66-5B48-91B7-0C9A46A9D8A5}" srcOrd="0" destOrd="0" presId="urn:microsoft.com/office/officeart/2005/8/layout/cycle2"/>
    <dgm:cxn modelId="{CE74C388-D4F0-F745-98E6-AA900FA27922}" type="presOf" srcId="{C206688D-D374-1F4B-B549-BCF26D0CD6EA}" destId="{69FBAC67-8356-6E49-A31C-5C2585E5988B}" srcOrd="0" destOrd="0" presId="urn:microsoft.com/office/officeart/2005/8/layout/cycle2"/>
    <dgm:cxn modelId="{6A861D96-7EBC-3B4F-88EB-0A61FC49F7CD}" srcId="{34A2BC5F-CD05-474D-A290-D5FBE32D0B93}" destId="{563091FF-8FBA-7843-8538-5AF6C2ABC93E}" srcOrd="4" destOrd="0" parTransId="{0C9EE81B-1FAA-0B48-BC17-2A75BCA5069C}" sibTransId="{A2D47805-35E4-0442-B2E4-FF30B676DAD3}"/>
    <dgm:cxn modelId="{609A8B96-3760-8141-871A-8969A47EC88E}" type="presOf" srcId="{34A2BC5F-CD05-474D-A290-D5FBE32D0B93}" destId="{0754EFD1-AEA7-2F4C-B1E5-F89296BAED2E}" srcOrd="0" destOrd="0" presId="urn:microsoft.com/office/officeart/2005/8/layout/cycle2"/>
    <dgm:cxn modelId="{2A067FA1-B7B4-EE42-BBA6-96E6422F871A}" srcId="{34A2BC5F-CD05-474D-A290-D5FBE32D0B93}" destId="{9754DB2A-C4D6-9547-99CA-371312D2BAC2}" srcOrd="3" destOrd="0" parTransId="{B9B4EE98-A51F-9E4A-AD31-C49F6A472342}" sibTransId="{9CA706FC-BCB4-884E-BAC7-470F10E58FDB}"/>
    <dgm:cxn modelId="{E5A53FAC-BE15-0343-8041-9E3F31A2B72C}" type="presOf" srcId="{3B7E3AE7-E4AB-9442-9C32-D122E4AF173B}" destId="{99FA1D14-509F-934C-A626-36E894A444B6}" srcOrd="0" destOrd="0" presId="urn:microsoft.com/office/officeart/2005/8/layout/cycle2"/>
    <dgm:cxn modelId="{D3918FB9-1A09-CF43-B1C9-EBD62A6E3529}" type="presOf" srcId="{9CA706FC-BCB4-884E-BAC7-470F10E58FDB}" destId="{5A8D0A95-74C9-5A46-A315-717CC6F1AE00}" srcOrd="1" destOrd="0" presId="urn:microsoft.com/office/officeart/2005/8/layout/cycle2"/>
    <dgm:cxn modelId="{BCAC5DBA-85BF-6C4E-A327-9FC265D173D6}" type="presOf" srcId="{937ECC7E-65FB-094A-A98E-6AA2BCDFB7C2}" destId="{3CB111A9-7798-954F-ACAB-DFDE657CFFED}" srcOrd="0" destOrd="0" presId="urn:microsoft.com/office/officeart/2005/8/layout/cycle2"/>
    <dgm:cxn modelId="{BBB10EBC-A08E-D148-8B6B-1C367B4A591D}" srcId="{34A2BC5F-CD05-474D-A290-D5FBE32D0B93}" destId="{C206688D-D374-1F4B-B549-BCF26D0CD6EA}" srcOrd="0" destOrd="0" parTransId="{FC1457DC-D756-9141-9D6D-B3D66B5071B7}" sibTransId="{937ECC7E-65FB-094A-A98E-6AA2BCDFB7C2}"/>
    <dgm:cxn modelId="{8AE7CDBF-B9C9-134C-8CBE-3137D9C23747}" type="presOf" srcId="{2741678E-BDEE-B944-A718-593A5DC37A5D}" destId="{46E3D4A7-EE09-3642-9C0F-1FA8BFCEBFEE}" srcOrd="0" destOrd="0" presId="urn:microsoft.com/office/officeart/2005/8/layout/cycle2"/>
    <dgm:cxn modelId="{23950FC5-B144-E74D-A8E7-7D001418E804}" type="presOf" srcId="{A233826C-88CA-BA49-88CF-0645926B61EE}" destId="{C56B4975-4953-4E47-87E1-505A84777A9A}" srcOrd="0" destOrd="0" presId="urn:microsoft.com/office/officeart/2005/8/layout/cycle2"/>
    <dgm:cxn modelId="{909A5ED9-D98F-C445-9023-27A844444FC2}" type="presOf" srcId="{275EDED6-D744-0A47-97DD-D398C7F1C37A}" destId="{FE5D5384-1470-0A44-8755-81C60A3EA82A}" srcOrd="1" destOrd="0" presId="urn:microsoft.com/office/officeart/2005/8/layout/cycle2"/>
    <dgm:cxn modelId="{CA6E7DE2-8C9D-E34F-B7ED-972746374CE0}" srcId="{34A2BC5F-CD05-474D-A290-D5FBE32D0B93}" destId="{A233826C-88CA-BA49-88CF-0645926B61EE}" srcOrd="1" destOrd="0" parTransId="{B1A09245-881E-5141-A9AF-CEFFD3355E0D}" sibTransId="{275EDED6-D744-0A47-97DD-D398C7F1C37A}"/>
    <dgm:cxn modelId="{471189E8-D0EF-0040-ACC8-65A40CA53AE4}" type="presOf" srcId="{2741678E-BDEE-B944-A718-593A5DC37A5D}" destId="{48442B73-7659-5749-9906-69627D469999}" srcOrd="1" destOrd="0" presId="urn:microsoft.com/office/officeart/2005/8/layout/cycle2"/>
    <dgm:cxn modelId="{645961FF-A7EC-D94D-9BFC-4BE8A50E5414}" type="presOf" srcId="{A2D47805-35E4-0442-B2E4-FF30B676DAD3}" destId="{FAF18659-A8D6-3440-8870-F54999FBBDF3}" srcOrd="0" destOrd="0" presId="urn:microsoft.com/office/officeart/2005/8/layout/cycle2"/>
    <dgm:cxn modelId="{C45C569E-951A-3B4B-BE00-D01E87B400F6}" type="presParOf" srcId="{0754EFD1-AEA7-2F4C-B1E5-F89296BAED2E}" destId="{69FBAC67-8356-6E49-A31C-5C2585E5988B}" srcOrd="0" destOrd="0" presId="urn:microsoft.com/office/officeart/2005/8/layout/cycle2"/>
    <dgm:cxn modelId="{26943800-A959-AF48-B369-14CF8E9B814D}" type="presParOf" srcId="{0754EFD1-AEA7-2F4C-B1E5-F89296BAED2E}" destId="{3CB111A9-7798-954F-ACAB-DFDE657CFFED}" srcOrd="1" destOrd="0" presId="urn:microsoft.com/office/officeart/2005/8/layout/cycle2"/>
    <dgm:cxn modelId="{8E50CAB8-03CC-0244-89E6-C0227BD1A1C0}" type="presParOf" srcId="{3CB111A9-7798-954F-ACAB-DFDE657CFFED}" destId="{B308B384-5B3C-6749-B874-AB96FB3B8C1E}" srcOrd="0" destOrd="0" presId="urn:microsoft.com/office/officeart/2005/8/layout/cycle2"/>
    <dgm:cxn modelId="{4D361724-95E5-0B4F-B1FB-E178F77FF0E7}" type="presParOf" srcId="{0754EFD1-AEA7-2F4C-B1E5-F89296BAED2E}" destId="{C56B4975-4953-4E47-87E1-505A84777A9A}" srcOrd="2" destOrd="0" presId="urn:microsoft.com/office/officeart/2005/8/layout/cycle2"/>
    <dgm:cxn modelId="{2C3817EE-B1B4-F74A-8C11-52165D5628A6}" type="presParOf" srcId="{0754EFD1-AEA7-2F4C-B1E5-F89296BAED2E}" destId="{CC21E0B7-12F5-5646-ADEF-8783F921133F}" srcOrd="3" destOrd="0" presId="urn:microsoft.com/office/officeart/2005/8/layout/cycle2"/>
    <dgm:cxn modelId="{AD354BF7-E85E-114E-9FAE-90CC5788C373}" type="presParOf" srcId="{CC21E0B7-12F5-5646-ADEF-8783F921133F}" destId="{FE5D5384-1470-0A44-8755-81C60A3EA82A}" srcOrd="0" destOrd="0" presId="urn:microsoft.com/office/officeart/2005/8/layout/cycle2"/>
    <dgm:cxn modelId="{F590CD79-E485-6A4E-80A5-AD9794CFA5C6}" type="presParOf" srcId="{0754EFD1-AEA7-2F4C-B1E5-F89296BAED2E}" destId="{99FA1D14-509F-934C-A626-36E894A444B6}" srcOrd="4" destOrd="0" presId="urn:microsoft.com/office/officeart/2005/8/layout/cycle2"/>
    <dgm:cxn modelId="{149E5443-FBB9-AC4A-ACEA-35F3C3ABF82C}" type="presParOf" srcId="{0754EFD1-AEA7-2F4C-B1E5-F89296BAED2E}" destId="{46E3D4A7-EE09-3642-9C0F-1FA8BFCEBFEE}" srcOrd="5" destOrd="0" presId="urn:microsoft.com/office/officeart/2005/8/layout/cycle2"/>
    <dgm:cxn modelId="{EF673D25-9ACB-6C49-BEB9-EBF1DEBE0D32}" type="presParOf" srcId="{46E3D4A7-EE09-3642-9C0F-1FA8BFCEBFEE}" destId="{48442B73-7659-5749-9906-69627D469999}" srcOrd="0" destOrd="0" presId="urn:microsoft.com/office/officeart/2005/8/layout/cycle2"/>
    <dgm:cxn modelId="{98676E33-DED3-5F44-9E4E-DE1431A98933}" type="presParOf" srcId="{0754EFD1-AEA7-2F4C-B1E5-F89296BAED2E}" destId="{652D7BC2-2A66-5B48-91B7-0C9A46A9D8A5}" srcOrd="6" destOrd="0" presId="urn:microsoft.com/office/officeart/2005/8/layout/cycle2"/>
    <dgm:cxn modelId="{4ACC4F93-4305-9948-A66E-14F53DAFDFBE}" type="presParOf" srcId="{0754EFD1-AEA7-2F4C-B1E5-F89296BAED2E}" destId="{83979A32-4E37-8A43-B6B9-0C1B1CCBBA83}" srcOrd="7" destOrd="0" presId="urn:microsoft.com/office/officeart/2005/8/layout/cycle2"/>
    <dgm:cxn modelId="{ECFD29A8-CA3E-EE4A-85BB-45C25B5A6F59}" type="presParOf" srcId="{83979A32-4E37-8A43-B6B9-0C1B1CCBBA83}" destId="{5A8D0A95-74C9-5A46-A315-717CC6F1AE00}" srcOrd="0" destOrd="0" presId="urn:microsoft.com/office/officeart/2005/8/layout/cycle2"/>
    <dgm:cxn modelId="{AA284234-C6D2-8848-8256-888EB67498EC}" type="presParOf" srcId="{0754EFD1-AEA7-2F4C-B1E5-F89296BAED2E}" destId="{7EF36FE2-3968-BA4E-A397-4690CEF3D505}" srcOrd="8" destOrd="0" presId="urn:microsoft.com/office/officeart/2005/8/layout/cycle2"/>
    <dgm:cxn modelId="{2E327B93-314F-E048-B136-814612F61AD7}" type="presParOf" srcId="{0754EFD1-AEA7-2F4C-B1E5-F89296BAED2E}" destId="{FAF18659-A8D6-3440-8870-F54999FBBDF3}" srcOrd="9" destOrd="0" presId="urn:microsoft.com/office/officeart/2005/8/layout/cycle2"/>
    <dgm:cxn modelId="{A7491000-5EF8-CC49-95C7-AC346BD149D5}" type="presParOf" srcId="{FAF18659-A8D6-3440-8870-F54999FBBDF3}" destId="{6D55AD2C-C4C9-EE49-BDEA-19F3902CFCAA}" srcOrd="0" destOrd="0" presId="urn:microsoft.com/office/officeart/2005/8/layout/cycle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32897E9-EBA4-D24F-89D3-E97CB7647FDE}" type="doc">
      <dgm:prSet loTypeId="urn:microsoft.com/office/officeart/2005/8/layout/hList1" loCatId="" qsTypeId="urn:microsoft.com/office/officeart/2005/8/quickstyle/simple1" qsCatId="simple" csTypeId="urn:microsoft.com/office/officeart/2005/8/colors/colorful5" csCatId="colorful" phldr="1"/>
      <dgm:spPr/>
      <dgm:t>
        <a:bodyPr/>
        <a:lstStyle/>
        <a:p>
          <a:endParaRPr lang="en-US"/>
        </a:p>
      </dgm:t>
    </dgm:pt>
    <dgm:pt modelId="{3CE77FD8-3D51-4E49-8A0F-68C4143C44DA}">
      <dgm:prSet phldrT="[Text]"/>
      <dgm:spPr/>
      <dgm:t>
        <a:bodyPr/>
        <a:lstStyle/>
        <a:p>
          <a:r>
            <a:rPr lang="en-US" b="1" i="0" dirty="0">
              <a:solidFill>
                <a:schemeClr val="bg1"/>
              </a:solidFill>
              <a:effectLst>
                <a:outerShdw blurRad="50800" dist="38100" dir="2700000" algn="tl" rotWithShape="0">
                  <a:prstClr val="black">
                    <a:alpha val="40000"/>
                  </a:prstClr>
                </a:outerShdw>
              </a:effectLst>
              <a:latin typeface="Avenir Black" panose="02000503020000020003" pitchFamily="2" charset="0"/>
            </a:rPr>
            <a:t>Type 1</a:t>
          </a:r>
        </a:p>
      </dgm:t>
    </dgm:pt>
    <dgm:pt modelId="{4D1F0700-C913-8645-AB65-4B2A817C1C1D}" type="parTrans" cxnId="{2BB88D13-1015-CD43-AF57-6AE428E1A462}">
      <dgm:prSet/>
      <dgm:spPr/>
      <dgm:t>
        <a:bodyPr/>
        <a:lstStyle/>
        <a:p>
          <a:endParaRPr lang="en-US" b="0" i="0">
            <a:latin typeface="Avenir Light" panose="020B0402020203020204" pitchFamily="34" charset="77"/>
          </a:endParaRPr>
        </a:p>
      </dgm:t>
    </dgm:pt>
    <dgm:pt modelId="{B0409AC0-F2DF-AE42-A8F4-7E0D2BCF3F99}" type="sibTrans" cxnId="{2BB88D13-1015-CD43-AF57-6AE428E1A462}">
      <dgm:prSet/>
      <dgm:spPr/>
      <dgm:t>
        <a:bodyPr/>
        <a:lstStyle/>
        <a:p>
          <a:endParaRPr lang="en-US" b="0" i="0">
            <a:latin typeface="Avenir Light" panose="020B0402020203020204" pitchFamily="34" charset="77"/>
          </a:endParaRPr>
        </a:p>
      </dgm:t>
    </dgm:pt>
    <dgm:pt modelId="{24270AB3-E555-A845-BE56-62177BE0F277}">
      <dgm:prSet phldrT="[Text]"/>
      <dgm:spPr/>
      <dgm:t>
        <a:bodyPr/>
        <a:lstStyle/>
        <a:p>
          <a:r>
            <a:rPr lang="en-US" b="0" i="0" dirty="0">
              <a:latin typeface="Avenir Light" panose="020B0402020203020204" pitchFamily="34" charset="77"/>
            </a:rPr>
            <a:t>Relating data together to form records</a:t>
          </a:r>
        </a:p>
      </dgm:t>
    </dgm:pt>
    <dgm:pt modelId="{69EE8924-762F-144B-B798-C87A707C044A}" type="parTrans" cxnId="{6E20DCFC-FAFC-404D-83EC-537830673393}">
      <dgm:prSet/>
      <dgm:spPr/>
      <dgm:t>
        <a:bodyPr/>
        <a:lstStyle/>
        <a:p>
          <a:endParaRPr lang="en-US" b="0" i="0">
            <a:latin typeface="Avenir Light" panose="020B0402020203020204" pitchFamily="34" charset="77"/>
          </a:endParaRPr>
        </a:p>
      </dgm:t>
    </dgm:pt>
    <dgm:pt modelId="{4B44316D-E9C6-C742-88C8-93FE9833430D}" type="sibTrans" cxnId="{6E20DCFC-FAFC-404D-83EC-537830673393}">
      <dgm:prSet/>
      <dgm:spPr/>
      <dgm:t>
        <a:bodyPr/>
        <a:lstStyle/>
        <a:p>
          <a:endParaRPr lang="en-US" b="0" i="0">
            <a:latin typeface="Avenir Light" panose="020B0402020203020204" pitchFamily="34" charset="77"/>
          </a:endParaRPr>
        </a:p>
      </dgm:t>
    </dgm:pt>
    <dgm:pt modelId="{85481E73-AEE0-D841-82F7-D2527819E6CA}">
      <dgm:prSet phldrT="[Text]"/>
      <dgm:spPr/>
      <dgm:t>
        <a:bodyPr/>
        <a:lstStyle/>
        <a:p>
          <a:r>
            <a:rPr lang="en-US" b="1" i="0" dirty="0">
              <a:solidFill>
                <a:schemeClr val="bg1"/>
              </a:solidFill>
              <a:effectLst>
                <a:outerShdw blurRad="50800" dist="38100" dir="2700000" algn="tl" rotWithShape="0">
                  <a:prstClr val="black">
                    <a:alpha val="40000"/>
                  </a:prstClr>
                </a:outerShdw>
              </a:effectLst>
              <a:latin typeface="Avenir Black" panose="02000503020000020003" pitchFamily="2" charset="0"/>
            </a:rPr>
            <a:t>Type 2</a:t>
          </a:r>
        </a:p>
      </dgm:t>
    </dgm:pt>
    <dgm:pt modelId="{5746D131-76EB-C745-8878-8DE500910295}" type="parTrans" cxnId="{4F4A6EA3-9B8C-E24B-818B-2A7E5095DDC2}">
      <dgm:prSet/>
      <dgm:spPr/>
      <dgm:t>
        <a:bodyPr/>
        <a:lstStyle/>
        <a:p>
          <a:endParaRPr lang="en-US" b="0" i="0">
            <a:latin typeface="Avenir Light" panose="020B0402020203020204" pitchFamily="34" charset="77"/>
          </a:endParaRPr>
        </a:p>
      </dgm:t>
    </dgm:pt>
    <dgm:pt modelId="{A57B81C5-DCD9-424B-9009-0308D5434998}" type="sibTrans" cxnId="{4F4A6EA3-9B8C-E24B-818B-2A7E5095DDC2}">
      <dgm:prSet/>
      <dgm:spPr/>
      <dgm:t>
        <a:bodyPr/>
        <a:lstStyle/>
        <a:p>
          <a:endParaRPr lang="en-US" b="0" i="0">
            <a:latin typeface="Avenir Light" panose="020B0402020203020204" pitchFamily="34" charset="77"/>
          </a:endParaRPr>
        </a:p>
      </dgm:t>
    </dgm:pt>
    <dgm:pt modelId="{79FAB18C-2589-2B41-8B32-53D58960CB4E}">
      <dgm:prSet phldrT="[Text]"/>
      <dgm:spPr/>
      <dgm:t>
        <a:bodyPr/>
        <a:lstStyle/>
        <a:p>
          <a:r>
            <a:rPr lang="en-US" b="0" i="0" dirty="0">
              <a:latin typeface="Avenir Light" panose="020B0402020203020204" pitchFamily="34" charset="77"/>
            </a:rPr>
            <a:t>Mathematical processing</a:t>
          </a:r>
        </a:p>
      </dgm:t>
    </dgm:pt>
    <dgm:pt modelId="{9055B845-2B9E-F54D-BE08-CDEB4ACC1AB7}" type="parTrans" cxnId="{B56E8462-6663-3243-A80A-7A5FA263E3A2}">
      <dgm:prSet/>
      <dgm:spPr/>
      <dgm:t>
        <a:bodyPr/>
        <a:lstStyle/>
        <a:p>
          <a:endParaRPr lang="en-US" b="0" i="0">
            <a:latin typeface="Avenir Light" panose="020B0402020203020204" pitchFamily="34" charset="77"/>
          </a:endParaRPr>
        </a:p>
      </dgm:t>
    </dgm:pt>
    <dgm:pt modelId="{688D57A6-55E7-5F40-BA76-504471C59358}" type="sibTrans" cxnId="{B56E8462-6663-3243-A80A-7A5FA263E3A2}">
      <dgm:prSet/>
      <dgm:spPr/>
      <dgm:t>
        <a:bodyPr/>
        <a:lstStyle/>
        <a:p>
          <a:endParaRPr lang="en-US" b="0" i="0">
            <a:latin typeface="Avenir Light" panose="020B0402020203020204" pitchFamily="34" charset="77"/>
          </a:endParaRPr>
        </a:p>
      </dgm:t>
    </dgm:pt>
    <dgm:pt modelId="{B27CCF35-DDEB-A940-8B4C-B7DC11C387A8}">
      <dgm:prSet phldrT="[Text]"/>
      <dgm:spPr/>
      <dgm:t>
        <a:bodyPr/>
        <a:lstStyle/>
        <a:p>
          <a:r>
            <a:rPr lang="en-US" b="0" i="0" dirty="0">
              <a:latin typeface="Avenir Light" panose="020B0402020203020204" pitchFamily="34" charset="77"/>
            </a:rPr>
            <a:t>Updating and deletion of data</a:t>
          </a:r>
        </a:p>
      </dgm:t>
    </dgm:pt>
    <dgm:pt modelId="{2EE1B941-FA1F-BC43-B038-02C670EA8CB1}" type="parTrans" cxnId="{1B175337-5780-6D48-844C-6CBBD4E9BA25}">
      <dgm:prSet/>
      <dgm:spPr/>
      <dgm:t>
        <a:bodyPr/>
        <a:lstStyle/>
        <a:p>
          <a:endParaRPr lang="en-US" b="0" i="0">
            <a:latin typeface="Avenir Light" panose="020B0402020203020204" pitchFamily="34" charset="77"/>
          </a:endParaRPr>
        </a:p>
      </dgm:t>
    </dgm:pt>
    <dgm:pt modelId="{9F88455E-9F7D-E348-8A7F-E66146711989}" type="sibTrans" cxnId="{1B175337-5780-6D48-844C-6CBBD4E9BA25}">
      <dgm:prSet/>
      <dgm:spPr/>
      <dgm:t>
        <a:bodyPr/>
        <a:lstStyle/>
        <a:p>
          <a:endParaRPr lang="en-US" b="0" i="0">
            <a:latin typeface="Avenir Light" panose="020B0402020203020204" pitchFamily="34" charset="77"/>
          </a:endParaRPr>
        </a:p>
      </dgm:t>
    </dgm:pt>
    <dgm:pt modelId="{F27FF210-ED10-BF45-9344-3D99C3248C92}">
      <dgm:prSet phldrT="[Text]"/>
      <dgm:spPr/>
      <dgm:t>
        <a:bodyPr/>
        <a:lstStyle/>
        <a:p>
          <a:r>
            <a:rPr lang="en-US" b="1" i="0" dirty="0">
              <a:solidFill>
                <a:schemeClr val="bg1"/>
              </a:solidFill>
              <a:effectLst>
                <a:outerShdw blurRad="50800" dist="38100" dir="2700000" algn="tl" rotWithShape="0">
                  <a:prstClr val="black">
                    <a:alpha val="40000"/>
                  </a:prstClr>
                </a:outerShdw>
              </a:effectLst>
              <a:latin typeface="Avenir Black" panose="02000503020000020003" pitchFamily="2" charset="0"/>
            </a:rPr>
            <a:t>Type 3</a:t>
          </a:r>
        </a:p>
      </dgm:t>
    </dgm:pt>
    <dgm:pt modelId="{0E487696-8077-C04E-86AF-B50026A2AB9B}" type="parTrans" cxnId="{A0EE12AD-392B-4D40-9684-EB4A7831FE63}">
      <dgm:prSet/>
      <dgm:spPr/>
      <dgm:t>
        <a:bodyPr/>
        <a:lstStyle/>
        <a:p>
          <a:endParaRPr lang="en-US" b="0" i="0">
            <a:latin typeface="Avenir Light" panose="020B0402020203020204" pitchFamily="34" charset="77"/>
          </a:endParaRPr>
        </a:p>
      </dgm:t>
    </dgm:pt>
    <dgm:pt modelId="{5DC8A8C6-E4CC-1042-86D9-0079C690586A}" type="sibTrans" cxnId="{A0EE12AD-392B-4D40-9684-EB4A7831FE63}">
      <dgm:prSet/>
      <dgm:spPr/>
      <dgm:t>
        <a:bodyPr/>
        <a:lstStyle/>
        <a:p>
          <a:endParaRPr lang="en-US" b="0" i="0">
            <a:latin typeface="Avenir Light" panose="020B0402020203020204" pitchFamily="34" charset="77"/>
          </a:endParaRPr>
        </a:p>
      </dgm:t>
    </dgm:pt>
    <dgm:pt modelId="{56F1B03A-7413-7D42-8BC0-5506DAB8AA62}">
      <dgm:prSet phldrT="[Text]"/>
      <dgm:spPr/>
      <dgm:t>
        <a:bodyPr/>
        <a:lstStyle/>
        <a:p>
          <a:r>
            <a:rPr lang="en-US" b="0" i="0" dirty="0">
              <a:latin typeface="Avenir Light" panose="020B0402020203020204" pitchFamily="34" charset="77"/>
            </a:rPr>
            <a:t>Relating records to each other</a:t>
          </a:r>
        </a:p>
      </dgm:t>
    </dgm:pt>
    <dgm:pt modelId="{A7CFC5E5-3949-124E-B891-D2AE3EC756AB}" type="parTrans" cxnId="{3DE9DED1-1152-2D4C-942D-898053E1F52C}">
      <dgm:prSet/>
      <dgm:spPr/>
      <dgm:t>
        <a:bodyPr/>
        <a:lstStyle/>
        <a:p>
          <a:endParaRPr lang="en-US" b="0" i="0">
            <a:latin typeface="Avenir Light" panose="020B0402020203020204" pitchFamily="34" charset="77"/>
          </a:endParaRPr>
        </a:p>
      </dgm:t>
    </dgm:pt>
    <dgm:pt modelId="{0AE82600-4AFC-7848-93CF-29B8B45CD23D}" type="sibTrans" cxnId="{3DE9DED1-1152-2D4C-942D-898053E1F52C}">
      <dgm:prSet/>
      <dgm:spPr/>
      <dgm:t>
        <a:bodyPr/>
        <a:lstStyle/>
        <a:p>
          <a:endParaRPr lang="en-US" b="0" i="0">
            <a:latin typeface="Avenir Light" panose="020B0402020203020204" pitchFamily="34" charset="77"/>
          </a:endParaRPr>
        </a:p>
      </dgm:t>
    </dgm:pt>
    <dgm:pt modelId="{E1A0F1B4-09BE-3A41-A13C-9933B8D55F3E}">
      <dgm:prSet phldrT="[Text]"/>
      <dgm:spPr/>
      <dgm:t>
        <a:bodyPr/>
        <a:lstStyle/>
        <a:p>
          <a:r>
            <a:rPr lang="en-US" b="1" i="0" dirty="0">
              <a:solidFill>
                <a:schemeClr val="bg1"/>
              </a:solidFill>
              <a:effectLst>
                <a:outerShdw blurRad="50800" dist="38100" dir="2700000" algn="tl" rotWithShape="0">
                  <a:prstClr val="black">
                    <a:alpha val="40000"/>
                  </a:prstClr>
                </a:outerShdw>
              </a:effectLst>
              <a:latin typeface="Avenir Black" panose="02000503020000020003" pitchFamily="2" charset="0"/>
            </a:rPr>
            <a:t>Type 4</a:t>
          </a:r>
        </a:p>
      </dgm:t>
    </dgm:pt>
    <dgm:pt modelId="{1E2574E2-FBAA-C446-BE0B-D0D0859477D9}" type="parTrans" cxnId="{11D537A5-62A1-0444-A7E9-4DCC66477F30}">
      <dgm:prSet/>
      <dgm:spPr/>
      <dgm:t>
        <a:bodyPr/>
        <a:lstStyle/>
        <a:p>
          <a:endParaRPr lang="en-US"/>
        </a:p>
      </dgm:t>
    </dgm:pt>
    <dgm:pt modelId="{F34CF26F-7A17-6547-AD3E-7548DE81FF0A}" type="sibTrans" cxnId="{11D537A5-62A1-0444-A7E9-4DCC66477F30}">
      <dgm:prSet/>
      <dgm:spPr/>
      <dgm:t>
        <a:bodyPr/>
        <a:lstStyle/>
        <a:p>
          <a:endParaRPr lang="en-US"/>
        </a:p>
      </dgm:t>
    </dgm:pt>
    <dgm:pt modelId="{D3C8B78C-07B6-A041-A1AF-D33FCD4E406E}">
      <dgm:prSet phldrT="[Text]"/>
      <dgm:spPr/>
      <dgm:t>
        <a:bodyPr/>
        <a:lstStyle/>
        <a:p>
          <a:r>
            <a:rPr lang="en-US" b="0" i="0" dirty="0">
              <a:latin typeface="Avenir Light" panose="020B0402020203020204" pitchFamily="34" charset="77"/>
            </a:rPr>
            <a:t>Generation of reports</a:t>
          </a:r>
        </a:p>
      </dgm:t>
    </dgm:pt>
    <dgm:pt modelId="{F7A4AC7B-4465-4041-BC6F-827CD739D660}" type="parTrans" cxnId="{19DBFD19-4E77-7F41-8340-7F9E8AB284B9}">
      <dgm:prSet/>
      <dgm:spPr/>
      <dgm:t>
        <a:bodyPr/>
        <a:lstStyle/>
        <a:p>
          <a:endParaRPr lang="en-US"/>
        </a:p>
      </dgm:t>
    </dgm:pt>
    <dgm:pt modelId="{65E2F1B5-3478-FE4A-8DFA-73CE3BAA9E15}" type="sibTrans" cxnId="{19DBFD19-4E77-7F41-8340-7F9E8AB284B9}">
      <dgm:prSet/>
      <dgm:spPr/>
      <dgm:t>
        <a:bodyPr/>
        <a:lstStyle/>
        <a:p>
          <a:endParaRPr lang="en-US"/>
        </a:p>
      </dgm:t>
    </dgm:pt>
    <dgm:pt modelId="{9E74D7F4-D7B6-3049-866F-8843FECC3211}">
      <dgm:prSet phldrT="[Text]"/>
      <dgm:spPr/>
      <dgm:t>
        <a:bodyPr/>
        <a:lstStyle/>
        <a:p>
          <a:r>
            <a:rPr lang="en-US" b="0" i="0" dirty="0">
              <a:latin typeface="Avenir Light" panose="020B0402020203020204" pitchFamily="34" charset="77"/>
            </a:rPr>
            <a:t>Generation of lists</a:t>
          </a:r>
        </a:p>
      </dgm:t>
    </dgm:pt>
    <dgm:pt modelId="{E851950F-3A92-3E4E-8C4C-8C516694127B}" type="parTrans" cxnId="{94B265D1-495B-B84F-9520-2B55E8D825A5}">
      <dgm:prSet/>
      <dgm:spPr/>
      <dgm:t>
        <a:bodyPr/>
        <a:lstStyle/>
        <a:p>
          <a:endParaRPr lang="en-US"/>
        </a:p>
      </dgm:t>
    </dgm:pt>
    <dgm:pt modelId="{4AE851ED-810E-D54D-B869-E4A3C6DDACD8}" type="sibTrans" cxnId="{94B265D1-495B-B84F-9520-2B55E8D825A5}">
      <dgm:prSet/>
      <dgm:spPr/>
      <dgm:t>
        <a:bodyPr/>
        <a:lstStyle/>
        <a:p>
          <a:endParaRPr lang="en-US"/>
        </a:p>
      </dgm:t>
    </dgm:pt>
    <dgm:pt modelId="{4CA4CB9D-C759-6148-87F0-A8921603A3D7}">
      <dgm:prSet phldrT="[Text]"/>
      <dgm:spPr/>
      <dgm:t>
        <a:bodyPr/>
        <a:lstStyle/>
        <a:p>
          <a:r>
            <a:rPr lang="en-US" b="0" i="0" dirty="0">
              <a:latin typeface="Avenir Light" panose="020B0402020203020204" pitchFamily="34" charset="77"/>
            </a:rPr>
            <a:t>Includes grouping, filtering, and sorting</a:t>
          </a:r>
        </a:p>
      </dgm:t>
    </dgm:pt>
    <dgm:pt modelId="{A003A7E7-2EDD-3C4D-AAAE-8284CE593C0D}" type="parTrans" cxnId="{96353BC4-E8BE-E647-8392-F0F450174C8B}">
      <dgm:prSet/>
      <dgm:spPr/>
      <dgm:t>
        <a:bodyPr/>
        <a:lstStyle/>
        <a:p>
          <a:endParaRPr lang="en-US"/>
        </a:p>
      </dgm:t>
    </dgm:pt>
    <dgm:pt modelId="{68E332A8-D0DA-8744-8029-DE6FAAAEA8C5}" type="sibTrans" cxnId="{96353BC4-E8BE-E647-8392-F0F450174C8B}">
      <dgm:prSet/>
      <dgm:spPr/>
      <dgm:t>
        <a:bodyPr/>
        <a:lstStyle/>
        <a:p>
          <a:endParaRPr lang="en-US"/>
        </a:p>
      </dgm:t>
    </dgm:pt>
    <dgm:pt modelId="{4ABC3DC9-52D6-964F-A1B8-D0E8D83020A8}" type="pres">
      <dgm:prSet presAssocID="{A32897E9-EBA4-D24F-89D3-E97CB7647FDE}" presName="Name0" presStyleCnt="0">
        <dgm:presLayoutVars>
          <dgm:dir/>
          <dgm:animLvl val="lvl"/>
          <dgm:resizeHandles val="exact"/>
        </dgm:presLayoutVars>
      </dgm:prSet>
      <dgm:spPr/>
    </dgm:pt>
    <dgm:pt modelId="{6D4E739F-8B0F-934C-BDF2-030AB7D9564E}" type="pres">
      <dgm:prSet presAssocID="{3CE77FD8-3D51-4E49-8A0F-68C4143C44DA}" presName="composite" presStyleCnt="0"/>
      <dgm:spPr/>
    </dgm:pt>
    <dgm:pt modelId="{E7BE9FBA-F07E-4A44-87D4-27082FE53039}" type="pres">
      <dgm:prSet presAssocID="{3CE77FD8-3D51-4E49-8A0F-68C4143C44DA}" presName="parTx" presStyleLbl="alignNode1" presStyleIdx="0" presStyleCnt="4">
        <dgm:presLayoutVars>
          <dgm:chMax val="0"/>
          <dgm:chPref val="0"/>
          <dgm:bulletEnabled val="1"/>
        </dgm:presLayoutVars>
      </dgm:prSet>
      <dgm:spPr/>
    </dgm:pt>
    <dgm:pt modelId="{2FC7B47A-5DD3-9D45-B0D7-763E4D67D605}" type="pres">
      <dgm:prSet presAssocID="{3CE77FD8-3D51-4E49-8A0F-68C4143C44DA}" presName="desTx" presStyleLbl="alignAccFollowNode1" presStyleIdx="0" presStyleCnt="4">
        <dgm:presLayoutVars>
          <dgm:bulletEnabled val="1"/>
        </dgm:presLayoutVars>
      </dgm:prSet>
      <dgm:spPr/>
    </dgm:pt>
    <dgm:pt modelId="{9FBB6463-CBEC-8B40-A42D-8A9EBABC3F2B}" type="pres">
      <dgm:prSet presAssocID="{B0409AC0-F2DF-AE42-A8F4-7E0D2BCF3F99}" presName="space" presStyleCnt="0"/>
      <dgm:spPr/>
    </dgm:pt>
    <dgm:pt modelId="{B1D7E905-0B2B-EA4C-BD03-D71A43181A3F}" type="pres">
      <dgm:prSet presAssocID="{85481E73-AEE0-D841-82F7-D2527819E6CA}" presName="composite" presStyleCnt="0"/>
      <dgm:spPr/>
    </dgm:pt>
    <dgm:pt modelId="{F6BDAFEE-B9C6-F146-B4BC-183A35D2774C}" type="pres">
      <dgm:prSet presAssocID="{85481E73-AEE0-D841-82F7-D2527819E6CA}" presName="parTx" presStyleLbl="alignNode1" presStyleIdx="1" presStyleCnt="4">
        <dgm:presLayoutVars>
          <dgm:chMax val="0"/>
          <dgm:chPref val="0"/>
          <dgm:bulletEnabled val="1"/>
        </dgm:presLayoutVars>
      </dgm:prSet>
      <dgm:spPr/>
    </dgm:pt>
    <dgm:pt modelId="{C51F531F-B881-8A42-BDBC-6D1F2214ABF3}" type="pres">
      <dgm:prSet presAssocID="{85481E73-AEE0-D841-82F7-D2527819E6CA}" presName="desTx" presStyleLbl="alignAccFollowNode1" presStyleIdx="1" presStyleCnt="4">
        <dgm:presLayoutVars>
          <dgm:bulletEnabled val="1"/>
        </dgm:presLayoutVars>
      </dgm:prSet>
      <dgm:spPr/>
    </dgm:pt>
    <dgm:pt modelId="{17F39C3F-44A7-C644-ABFE-56B70F1A3181}" type="pres">
      <dgm:prSet presAssocID="{A57B81C5-DCD9-424B-9009-0308D5434998}" presName="space" presStyleCnt="0"/>
      <dgm:spPr/>
    </dgm:pt>
    <dgm:pt modelId="{6AD08415-F4BD-064A-9228-3530189D1A65}" type="pres">
      <dgm:prSet presAssocID="{F27FF210-ED10-BF45-9344-3D99C3248C92}" presName="composite" presStyleCnt="0"/>
      <dgm:spPr/>
    </dgm:pt>
    <dgm:pt modelId="{F4FF622C-8D5C-884C-8B1F-10DF20B40181}" type="pres">
      <dgm:prSet presAssocID="{F27FF210-ED10-BF45-9344-3D99C3248C92}" presName="parTx" presStyleLbl="alignNode1" presStyleIdx="2" presStyleCnt="4">
        <dgm:presLayoutVars>
          <dgm:chMax val="0"/>
          <dgm:chPref val="0"/>
          <dgm:bulletEnabled val="1"/>
        </dgm:presLayoutVars>
      </dgm:prSet>
      <dgm:spPr/>
    </dgm:pt>
    <dgm:pt modelId="{03846702-6C64-0347-929B-1E1C6CCC2E76}" type="pres">
      <dgm:prSet presAssocID="{F27FF210-ED10-BF45-9344-3D99C3248C92}" presName="desTx" presStyleLbl="alignAccFollowNode1" presStyleIdx="2" presStyleCnt="4">
        <dgm:presLayoutVars>
          <dgm:bulletEnabled val="1"/>
        </dgm:presLayoutVars>
      </dgm:prSet>
      <dgm:spPr/>
    </dgm:pt>
    <dgm:pt modelId="{EBBADC7A-E866-6C41-A46C-2B37568A647A}" type="pres">
      <dgm:prSet presAssocID="{5DC8A8C6-E4CC-1042-86D9-0079C690586A}" presName="space" presStyleCnt="0"/>
      <dgm:spPr/>
    </dgm:pt>
    <dgm:pt modelId="{69DEF14F-B246-0443-9C76-2583423CCBCF}" type="pres">
      <dgm:prSet presAssocID="{E1A0F1B4-09BE-3A41-A13C-9933B8D55F3E}" presName="composite" presStyleCnt="0"/>
      <dgm:spPr/>
    </dgm:pt>
    <dgm:pt modelId="{BEEA3CB9-30CB-7341-BDA2-F737A30B34BC}" type="pres">
      <dgm:prSet presAssocID="{E1A0F1B4-09BE-3A41-A13C-9933B8D55F3E}" presName="parTx" presStyleLbl="alignNode1" presStyleIdx="3" presStyleCnt="4">
        <dgm:presLayoutVars>
          <dgm:chMax val="0"/>
          <dgm:chPref val="0"/>
          <dgm:bulletEnabled val="1"/>
        </dgm:presLayoutVars>
      </dgm:prSet>
      <dgm:spPr/>
    </dgm:pt>
    <dgm:pt modelId="{BE853FBF-22CD-4344-B3E4-8DCF4ACC8D7C}" type="pres">
      <dgm:prSet presAssocID="{E1A0F1B4-09BE-3A41-A13C-9933B8D55F3E}" presName="desTx" presStyleLbl="alignAccFollowNode1" presStyleIdx="3" presStyleCnt="4">
        <dgm:presLayoutVars>
          <dgm:bulletEnabled val="1"/>
        </dgm:presLayoutVars>
      </dgm:prSet>
      <dgm:spPr/>
    </dgm:pt>
  </dgm:ptLst>
  <dgm:cxnLst>
    <dgm:cxn modelId="{FBCFEC08-15EF-7A4B-A789-8C6C1DC24F60}" type="presOf" srcId="{24270AB3-E555-A845-BE56-62177BE0F277}" destId="{2FC7B47A-5DD3-9D45-B0D7-763E4D67D605}" srcOrd="0" destOrd="0" presId="urn:microsoft.com/office/officeart/2005/8/layout/hList1"/>
    <dgm:cxn modelId="{2BB88D13-1015-CD43-AF57-6AE428E1A462}" srcId="{A32897E9-EBA4-D24F-89D3-E97CB7647FDE}" destId="{3CE77FD8-3D51-4E49-8A0F-68C4143C44DA}" srcOrd="0" destOrd="0" parTransId="{4D1F0700-C913-8645-AB65-4B2A817C1C1D}" sibTransId="{B0409AC0-F2DF-AE42-A8F4-7E0D2BCF3F99}"/>
    <dgm:cxn modelId="{19DBFD19-4E77-7F41-8340-7F9E8AB284B9}" srcId="{E1A0F1B4-09BE-3A41-A13C-9933B8D55F3E}" destId="{D3C8B78C-07B6-A041-A1AF-D33FCD4E406E}" srcOrd="1" destOrd="0" parTransId="{F7A4AC7B-4465-4041-BC6F-827CD739D660}" sibTransId="{65E2F1B5-3478-FE4A-8DFA-73CE3BAA9E15}"/>
    <dgm:cxn modelId="{F8F03828-2421-1140-B0DE-DA0074FB1281}" type="presOf" srcId="{3CE77FD8-3D51-4E49-8A0F-68C4143C44DA}" destId="{E7BE9FBA-F07E-4A44-87D4-27082FE53039}" srcOrd="0" destOrd="0" presId="urn:microsoft.com/office/officeart/2005/8/layout/hList1"/>
    <dgm:cxn modelId="{1B175337-5780-6D48-844C-6CBBD4E9BA25}" srcId="{85481E73-AEE0-D841-82F7-D2527819E6CA}" destId="{B27CCF35-DDEB-A940-8B4C-B7DC11C387A8}" srcOrd="1" destOrd="0" parTransId="{2EE1B941-FA1F-BC43-B038-02C670EA8CB1}" sibTransId="{9F88455E-9F7D-E348-8A7F-E66146711989}"/>
    <dgm:cxn modelId="{B56E8462-6663-3243-A80A-7A5FA263E3A2}" srcId="{85481E73-AEE0-D841-82F7-D2527819E6CA}" destId="{79FAB18C-2589-2B41-8B32-53D58960CB4E}" srcOrd="0" destOrd="0" parTransId="{9055B845-2B9E-F54D-BE08-CDEB4ACC1AB7}" sibTransId="{688D57A6-55E7-5F40-BA76-504471C59358}"/>
    <dgm:cxn modelId="{9DF71C66-4475-5746-97B5-F8A40E8ABD01}" type="presOf" srcId="{E1A0F1B4-09BE-3A41-A13C-9933B8D55F3E}" destId="{BEEA3CB9-30CB-7341-BDA2-F737A30B34BC}" srcOrd="0" destOrd="0" presId="urn:microsoft.com/office/officeart/2005/8/layout/hList1"/>
    <dgm:cxn modelId="{6AA9136A-72D2-9940-9F7A-4498965AB670}" type="presOf" srcId="{4CA4CB9D-C759-6148-87F0-A8921603A3D7}" destId="{BE853FBF-22CD-4344-B3E4-8DCF4ACC8D7C}" srcOrd="0" destOrd="2" presId="urn:microsoft.com/office/officeart/2005/8/layout/hList1"/>
    <dgm:cxn modelId="{AC3F5872-9845-0D4B-96F7-517408AD34DE}" type="presOf" srcId="{B27CCF35-DDEB-A940-8B4C-B7DC11C387A8}" destId="{C51F531F-B881-8A42-BDBC-6D1F2214ABF3}" srcOrd="0" destOrd="1" presId="urn:microsoft.com/office/officeart/2005/8/layout/hList1"/>
    <dgm:cxn modelId="{7272DF7B-E8F2-AF4B-804D-3CC000FFF8D3}" type="presOf" srcId="{A32897E9-EBA4-D24F-89D3-E97CB7647FDE}" destId="{4ABC3DC9-52D6-964F-A1B8-D0E8D83020A8}" srcOrd="0" destOrd="0" presId="urn:microsoft.com/office/officeart/2005/8/layout/hList1"/>
    <dgm:cxn modelId="{15F7DD92-3836-164F-8F41-6945A72C5458}" type="presOf" srcId="{85481E73-AEE0-D841-82F7-D2527819E6CA}" destId="{F6BDAFEE-B9C6-F146-B4BC-183A35D2774C}" srcOrd="0" destOrd="0" presId="urn:microsoft.com/office/officeart/2005/8/layout/hList1"/>
    <dgm:cxn modelId="{3F2F3494-36A2-824E-95C4-3468B6E84788}" type="presOf" srcId="{56F1B03A-7413-7D42-8BC0-5506DAB8AA62}" destId="{03846702-6C64-0347-929B-1E1C6CCC2E76}" srcOrd="0" destOrd="0" presId="urn:microsoft.com/office/officeart/2005/8/layout/hList1"/>
    <dgm:cxn modelId="{BA3CED98-9BA7-4E4E-AA9F-67AD5809FF9C}" type="presOf" srcId="{F27FF210-ED10-BF45-9344-3D99C3248C92}" destId="{F4FF622C-8D5C-884C-8B1F-10DF20B40181}" srcOrd="0" destOrd="0" presId="urn:microsoft.com/office/officeart/2005/8/layout/hList1"/>
    <dgm:cxn modelId="{D5FD649D-46AE-7C4A-9228-59CC165ADD7F}" type="presOf" srcId="{79FAB18C-2589-2B41-8B32-53D58960CB4E}" destId="{C51F531F-B881-8A42-BDBC-6D1F2214ABF3}" srcOrd="0" destOrd="0" presId="urn:microsoft.com/office/officeart/2005/8/layout/hList1"/>
    <dgm:cxn modelId="{4F4A6EA3-9B8C-E24B-818B-2A7E5095DDC2}" srcId="{A32897E9-EBA4-D24F-89D3-E97CB7647FDE}" destId="{85481E73-AEE0-D841-82F7-D2527819E6CA}" srcOrd="1" destOrd="0" parTransId="{5746D131-76EB-C745-8878-8DE500910295}" sibTransId="{A57B81C5-DCD9-424B-9009-0308D5434998}"/>
    <dgm:cxn modelId="{11D537A5-62A1-0444-A7E9-4DCC66477F30}" srcId="{A32897E9-EBA4-D24F-89D3-E97CB7647FDE}" destId="{E1A0F1B4-09BE-3A41-A13C-9933B8D55F3E}" srcOrd="3" destOrd="0" parTransId="{1E2574E2-FBAA-C446-BE0B-D0D0859477D9}" sibTransId="{F34CF26F-7A17-6547-AD3E-7548DE81FF0A}"/>
    <dgm:cxn modelId="{A0EE12AD-392B-4D40-9684-EB4A7831FE63}" srcId="{A32897E9-EBA4-D24F-89D3-E97CB7647FDE}" destId="{F27FF210-ED10-BF45-9344-3D99C3248C92}" srcOrd="2" destOrd="0" parTransId="{0E487696-8077-C04E-86AF-B50026A2AB9B}" sibTransId="{5DC8A8C6-E4CC-1042-86D9-0079C690586A}"/>
    <dgm:cxn modelId="{F05765AF-F704-B94F-9CD0-D21BAC102674}" type="presOf" srcId="{D3C8B78C-07B6-A041-A1AF-D33FCD4E406E}" destId="{BE853FBF-22CD-4344-B3E4-8DCF4ACC8D7C}" srcOrd="0" destOrd="1" presId="urn:microsoft.com/office/officeart/2005/8/layout/hList1"/>
    <dgm:cxn modelId="{96353BC4-E8BE-E647-8392-F0F450174C8B}" srcId="{E1A0F1B4-09BE-3A41-A13C-9933B8D55F3E}" destId="{4CA4CB9D-C759-6148-87F0-A8921603A3D7}" srcOrd="2" destOrd="0" parTransId="{A003A7E7-2EDD-3C4D-AAAE-8284CE593C0D}" sibTransId="{68E332A8-D0DA-8744-8029-DE6FAAAEA8C5}"/>
    <dgm:cxn modelId="{94B265D1-495B-B84F-9520-2B55E8D825A5}" srcId="{E1A0F1B4-09BE-3A41-A13C-9933B8D55F3E}" destId="{9E74D7F4-D7B6-3049-866F-8843FECC3211}" srcOrd="0" destOrd="0" parTransId="{E851950F-3A92-3E4E-8C4C-8C516694127B}" sibTransId="{4AE851ED-810E-D54D-B869-E4A3C6DDACD8}"/>
    <dgm:cxn modelId="{3DE9DED1-1152-2D4C-942D-898053E1F52C}" srcId="{F27FF210-ED10-BF45-9344-3D99C3248C92}" destId="{56F1B03A-7413-7D42-8BC0-5506DAB8AA62}" srcOrd="0" destOrd="0" parTransId="{A7CFC5E5-3949-124E-B891-D2AE3EC756AB}" sibTransId="{0AE82600-4AFC-7848-93CF-29B8B45CD23D}"/>
    <dgm:cxn modelId="{A109B0F0-7593-3343-9246-ACF75D35A9AD}" type="presOf" srcId="{9E74D7F4-D7B6-3049-866F-8843FECC3211}" destId="{BE853FBF-22CD-4344-B3E4-8DCF4ACC8D7C}" srcOrd="0" destOrd="0" presId="urn:microsoft.com/office/officeart/2005/8/layout/hList1"/>
    <dgm:cxn modelId="{6E20DCFC-FAFC-404D-83EC-537830673393}" srcId="{3CE77FD8-3D51-4E49-8A0F-68C4143C44DA}" destId="{24270AB3-E555-A845-BE56-62177BE0F277}" srcOrd="0" destOrd="0" parTransId="{69EE8924-762F-144B-B798-C87A707C044A}" sibTransId="{4B44316D-E9C6-C742-88C8-93FE9833430D}"/>
    <dgm:cxn modelId="{1B4EC3B4-63BF-D742-A722-78740055B0F7}" type="presParOf" srcId="{4ABC3DC9-52D6-964F-A1B8-D0E8D83020A8}" destId="{6D4E739F-8B0F-934C-BDF2-030AB7D9564E}" srcOrd="0" destOrd="0" presId="urn:microsoft.com/office/officeart/2005/8/layout/hList1"/>
    <dgm:cxn modelId="{5CD71C9E-1A5E-B544-9349-B7ACFC8EB6A0}" type="presParOf" srcId="{6D4E739F-8B0F-934C-BDF2-030AB7D9564E}" destId="{E7BE9FBA-F07E-4A44-87D4-27082FE53039}" srcOrd="0" destOrd="0" presId="urn:microsoft.com/office/officeart/2005/8/layout/hList1"/>
    <dgm:cxn modelId="{1AFB969D-A580-8647-9348-52F6F8198897}" type="presParOf" srcId="{6D4E739F-8B0F-934C-BDF2-030AB7D9564E}" destId="{2FC7B47A-5DD3-9D45-B0D7-763E4D67D605}" srcOrd="1" destOrd="0" presId="urn:microsoft.com/office/officeart/2005/8/layout/hList1"/>
    <dgm:cxn modelId="{523F9411-B525-E149-8415-948574EFB4C9}" type="presParOf" srcId="{4ABC3DC9-52D6-964F-A1B8-D0E8D83020A8}" destId="{9FBB6463-CBEC-8B40-A42D-8A9EBABC3F2B}" srcOrd="1" destOrd="0" presId="urn:microsoft.com/office/officeart/2005/8/layout/hList1"/>
    <dgm:cxn modelId="{73873278-8021-4447-A5BD-E274BBD547A9}" type="presParOf" srcId="{4ABC3DC9-52D6-964F-A1B8-D0E8D83020A8}" destId="{B1D7E905-0B2B-EA4C-BD03-D71A43181A3F}" srcOrd="2" destOrd="0" presId="urn:microsoft.com/office/officeart/2005/8/layout/hList1"/>
    <dgm:cxn modelId="{8ECECC2C-69FB-5E4D-970E-D2ABE0E5BB43}" type="presParOf" srcId="{B1D7E905-0B2B-EA4C-BD03-D71A43181A3F}" destId="{F6BDAFEE-B9C6-F146-B4BC-183A35D2774C}" srcOrd="0" destOrd="0" presId="urn:microsoft.com/office/officeart/2005/8/layout/hList1"/>
    <dgm:cxn modelId="{D8AF4A8D-BEEA-3443-B70A-7E91465A2924}" type="presParOf" srcId="{B1D7E905-0B2B-EA4C-BD03-D71A43181A3F}" destId="{C51F531F-B881-8A42-BDBC-6D1F2214ABF3}" srcOrd="1" destOrd="0" presId="urn:microsoft.com/office/officeart/2005/8/layout/hList1"/>
    <dgm:cxn modelId="{44005B99-48D4-4B40-8AA1-40978F961870}" type="presParOf" srcId="{4ABC3DC9-52D6-964F-A1B8-D0E8D83020A8}" destId="{17F39C3F-44A7-C644-ABFE-56B70F1A3181}" srcOrd="3" destOrd="0" presId="urn:microsoft.com/office/officeart/2005/8/layout/hList1"/>
    <dgm:cxn modelId="{7E88F625-4FF3-3040-9F05-C299E46E994A}" type="presParOf" srcId="{4ABC3DC9-52D6-964F-A1B8-D0E8D83020A8}" destId="{6AD08415-F4BD-064A-9228-3530189D1A65}" srcOrd="4" destOrd="0" presId="urn:microsoft.com/office/officeart/2005/8/layout/hList1"/>
    <dgm:cxn modelId="{59732269-74C0-7D40-BE47-0D6661281430}" type="presParOf" srcId="{6AD08415-F4BD-064A-9228-3530189D1A65}" destId="{F4FF622C-8D5C-884C-8B1F-10DF20B40181}" srcOrd="0" destOrd="0" presId="urn:microsoft.com/office/officeart/2005/8/layout/hList1"/>
    <dgm:cxn modelId="{4928208A-DBBD-2947-A16F-0A8483DBDC57}" type="presParOf" srcId="{6AD08415-F4BD-064A-9228-3530189D1A65}" destId="{03846702-6C64-0347-929B-1E1C6CCC2E76}" srcOrd="1" destOrd="0" presId="urn:microsoft.com/office/officeart/2005/8/layout/hList1"/>
    <dgm:cxn modelId="{AC34524D-8E10-6548-B27F-6C3A040C9D89}" type="presParOf" srcId="{4ABC3DC9-52D6-964F-A1B8-D0E8D83020A8}" destId="{EBBADC7A-E866-6C41-A46C-2B37568A647A}" srcOrd="5" destOrd="0" presId="urn:microsoft.com/office/officeart/2005/8/layout/hList1"/>
    <dgm:cxn modelId="{E123B707-FB5A-7941-9816-98809C1172C4}" type="presParOf" srcId="{4ABC3DC9-52D6-964F-A1B8-D0E8D83020A8}" destId="{69DEF14F-B246-0443-9C76-2583423CCBCF}" srcOrd="6" destOrd="0" presId="urn:microsoft.com/office/officeart/2005/8/layout/hList1"/>
    <dgm:cxn modelId="{EA53EC86-DECB-2846-B827-473D88318233}" type="presParOf" srcId="{69DEF14F-B246-0443-9C76-2583423CCBCF}" destId="{BEEA3CB9-30CB-7341-BDA2-F737A30B34BC}" srcOrd="0" destOrd="0" presId="urn:microsoft.com/office/officeart/2005/8/layout/hList1"/>
    <dgm:cxn modelId="{DAA0000E-8445-0941-8101-B255B3789164}" type="presParOf" srcId="{69DEF14F-B246-0443-9C76-2583423CCBCF}" destId="{BE853FBF-22CD-4344-B3E4-8DCF4ACC8D7C}" srcOrd="1" destOrd="0" presId="urn:microsoft.com/office/officeart/2005/8/layout/h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8D783277-E2D8-524D-B430-24D09F2C54CD}" type="doc">
      <dgm:prSet loTypeId="urn:microsoft.com/office/officeart/2005/8/layout/hList1" loCatId="" qsTypeId="urn:microsoft.com/office/officeart/2005/8/quickstyle/simple1" qsCatId="simple" csTypeId="urn:microsoft.com/office/officeart/2005/8/colors/accent2_2" csCatId="accent2" phldr="1"/>
      <dgm:spPr/>
      <dgm:t>
        <a:bodyPr/>
        <a:lstStyle/>
        <a:p>
          <a:endParaRPr lang="en-US"/>
        </a:p>
      </dgm:t>
    </dgm:pt>
    <dgm:pt modelId="{FCAB968F-4983-CD47-A939-2E2CFD3360E3}">
      <dgm:prSet phldrT="[Text]" custT="1"/>
      <dgm:spPr/>
      <dgm:t>
        <a:bodyPr/>
        <a:lstStyle/>
        <a:p>
          <a:r>
            <a:rPr lang="en-US" sz="1600" dirty="0">
              <a:latin typeface="Avenir Book" panose="02000503020000020003" pitchFamily="2" charset="0"/>
            </a:rPr>
            <a:t>FILE 1</a:t>
          </a:r>
        </a:p>
      </dgm:t>
    </dgm:pt>
    <dgm:pt modelId="{8F65118D-BFFC-D247-9D85-A32C4FD4E31B}" type="parTrans" cxnId="{F77D8B5A-11B3-1244-988E-B50C232B0036}">
      <dgm:prSet/>
      <dgm:spPr/>
      <dgm:t>
        <a:bodyPr/>
        <a:lstStyle/>
        <a:p>
          <a:endParaRPr lang="en-US" sz="1100">
            <a:latin typeface="Avenir Book" panose="02000503020000020003" pitchFamily="2" charset="0"/>
          </a:endParaRPr>
        </a:p>
      </dgm:t>
    </dgm:pt>
    <dgm:pt modelId="{E095DE12-E4EC-0D41-A4D0-F274246E069A}" type="sibTrans" cxnId="{F77D8B5A-11B3-1244-988E-B50C232B0036}">
      <dgm:prSet/>
      <dgm:spPr/>
      <dgm:t>
        <a:bodyPr/>
        <a:lstStyle/>
        <a:p>
          <a:endParaRPr lang="en-US" sz="1100">
            <a:latin typeface="Avenir Book" panose="02000503020000020003" pitchFamily="2" charset="0"/>
          </a:endParaRPr>
        </a:p>
      </dgm:t>
    </dgm:pt>
    <dgm:pt modelId="{A1DD4426-5C65-EA4E-BD03-E1EA5A6DC7BD}">
      <dgm:prSet phldrT="[Text]" custT="1"/>
      <dgm:spPr/>
      <dgm:t>
        <a:bodyPr/>
        <a:lstStyle/>
        <a:p>
          <a:pPr marL="228600" lvl="1" indent="-228600" algn="l" defTabSz="889000">
            <a:lnSpc>
              <a:spcPct val="90000"/>
            </a:lnSpc>
            <a:spcBef>
              <a:spcPct val="0"/>
            </a:spcBef>
            <a:spcAft>
              <a:spcPct val="15000"/>
            </a:spcAft>
            <a:buFont typeface="Arial" panose="020B0604020202020204" pitchFamily="34" charset="0"/>
            <a:buChar char="•"/>
          </a:pPr>
          <a:r>
            <a:rPr lang="en-US" sz="1600" kern="1200" dirty="0">
              <a:solidFill>
                <a:prstClr val="black">
                  <a:hueOff val="0"/>
                  <a:satOff val="0"/>
                  <a:lumOff val="0"/>
                  <a:alphaOff val="0"/>
                </a:prstClr>
              </a:solidFill>
              <a:latin typeface="Avenir Book" panose="02000503020000020003" pitchFamily="2" charset="0"/>
              <a:ea typeface="+mn-ea"/>
              <a:cs typeface="+mn-cs"/>
            </a:rPr>
            <a:t>Student Data</a:t>
          </a:r>
        </a:p>
      </dgm:t>
    </dgm:pt>
    <dgm:pt modelId="{F8B0F253-99F4-D940-99E5-F0E10AB3AB7C}" type="parTrans" cxnId="{0D336B1F-7644-2547-A672-1CC16777881F}">
      <dgm:prSet/>
      <dgm:spPr/>
      <dgm:t>
        <a:bodyPr/>
        <a:lstStyle/>
        <a:p>
          <a:endParaRPr lang="en-US" sz="1100">
            <a:latin typeface="Avenir Book" panose="02000503020000020003" pitchFamily="2" charset="0"/>
          </a:endParaRPr>
        </a:p>
      </dgm:t>
    </dgm:pt>
    <dgm:pt modelId="{6D9ECCF5-1BE1-344C-91E1-C8FB46065BB4}" type="sibTrans" cxnId="{0D336B1F-7644-2547-A672-1CC16777881F}">
      <dgm:prSet/>
      <dgm:spPr/>
      <dgm:t>
        <a:bodyPr/>
        <a:lstStyle/>
        <a:p>
          <a:endParaRPr lang="en-US" sz="1100">
            <a:latin typeface="Avenir Book" panose="02000503020000020003" pitchFamily="2" charset="0"/>
          </a:endParaRPr>
        </a:p>
      </dgm:t>
    </dgm:pt>
    <dgm:pt modelId="{744F38DC-7289-0347-9EA7-15C0D8E81708}">
      <dgm:prSet phldrT="[Text]" custT="1"/>
      <dgm:spPr/>
      <dgm:t>
        <a:bodyPr/>
        <a:lstStyle/>
        <a:p>
          <a:r>
            <a:rPr lang="en-US" sz="1600" dirty="0">
              <a:latin typeface="Avenir Book" panose="02000503020000020003" pitchFamily="2" charset="0"/>
            </a:rPr>
            <a:t>FILE 2</a:t>
          </a:r>
        </a:p>
      </dgm:t>
    </dgm:pt>
    <dgm:pt modelId="{51C02771-0540-3945-92CB-A326203C6B13}" type="parTrans" cxnId="{F845F22B-CDEC-CF44-AC96-EE968A49322F}">
      <dgm:prSet/>
      <dgm:spPr/>
      <dgm:t>
        <a:bodyPr/>
        <a:lstStyle/>
        <a:p>
          <a:endParaRPr lang="en-US" sz="1100">
            <a:latin typeface="Avenir Book" panose="02000503020000020003" pitchFamily="2" charset="0"/>
          </a:endParaRPr>
        </a:p>
      </dgm:t>
    </dgm:pt>
    <dgm:pt modelId="{46A7FF27-E3B6-184E-B7D8-6E5C6987A09E}" type="sibTrans" cxnId="{F845F22B-CDEC-CF44-AC96-EE968A49322F}">
      <dgm:prSet/>
      <dgm:spPr/>
      <dgm:t>
        <a:bodyPr/>
        <a:lstStyle/>
        <a:p>
          <a:endParaRPr lang="en-US" sz="1100">
            <a:latin typeface="Avenir Book" panose="02000503020000020003" pitchFamily="2" charset="0"/>
          </a:endParaRPr>
        </a:p>
      </dgm:t>
    </dgm:pt>
    <dgm:pt modelId="{3EA62DA7-6F4E-8347-AAF5-B6B6A602CD47}">
      <dgm:prSet phldrT="[Text]" custT="1"/>
      <dgm:spPr/>
      <dgm:t>
        <a:bodyPr/>
        <a:lstStyle/>
        <a:p>
          <a:r>
            <a:rPr lang="en-US" sz="1600" dirty="0">
              <a:latin typeface="Avenir Book" panose="02000503020000020003" pitchFamily="2" charset="0"/>
            </a:rPr>
            <a:t>Course Data</a:t>
          </a:r>
        </a:p>
      </dgm:t>
    </dgm:pt>
    <dgm:pt modelId="{95730D8F-1757-BE4E-88BF-D55C96FBCC88}" type="parTrans" cxnId="{20618CE3-C561-E74D-A644-6885598B2B4B}">
      <dgm:prSet/>
      <dgm:spPr/>
      <dgm:t>
        <a:bodyPr/>
        <a:lstStyle/>
        <a:p>
          <a:endParaRPr lang="en-US" sz="1100">
            <a:latin typeface="Avenir Book" panose="02000503020000020003" pitchFamily="2" charset="0"/>
          </a:endParaRPr>
        </a:p>
      </dgm:t>
    </dgm:pt>
    <dgm:pt modelId="{55F55418-77C2-4A4B-80F8-7EE833F34F1E}" type="sibTrans" cxnId="{20618CE3-C561-E74D-A644-6885598B2B4B}">
      <dgm:prSet/>
      <dgm:spPr/>
      <dgm:t>
        <a:bodyPr/>
        <a:lstStyle/>
        <a:p>
          <a:endParaRPr lang="en-US" sz="1100">
            <a:latin typeface="Avenir Book" panose="02000503020000020003" pitchFamily="2" charset="0"/>
          </a:endParaRPr>
        </a:p>
      </dgm:t>
    </dgm:pt>
    <dgm:pt modelId="{0B527054-21F3-D84F-AE6D-C26098086663}">
      <dgm:prSet phldrT="[Text]" custT="1"/>
      <dgm:spPr/>
      <dgm:t>
        <a:bodyPr/>
        <a:lstStyle/>
        <a:p>
          <a:r>
            <a:rPr lang="en-US" sz="1600" dirty="0">
              <a:latin typeface="Avenir Book" panose="02000503020000020003" pitchFamily="2" charset="0"/>
            </a:rPr>
            <a:t>FILE 3</a:t>
          </a:r>
        </a:p>
      </dgm:t>
    </dgm:pt>
    <dgm:pt modelId="{845B344B-14FC-014A-8930-2F3CEA5E5A94}" type="parTrans" cxnId="{9ECAA61F-ADB7-8148-83EA-3D732EBD4C4E}">
      <dgm:prSet/>
      <dgm:spPr/>
      <dgm:t>
        <a:bodyPr/>
        <a:lstStyle/>
        <a:p>
          <a:endParaRPr lang="en-US" sz="1100">
            <a:latin typeface="Avenir Book" panose="02000503020000020003" pitchFamily="2" charset="0"/>
          </a:endParaRPr>
        </a:p>
      </dgm:t>
    </dgm:pt>
    <dgm:pt modelId="{589C623A-0F31-4A41-83E2-635918EDBFF9}" type="sibTrans" cxnId="{9ECAA61F-ADB7-8148-83EA-3D732EBD4C4E}">
      <dgm:prSet/>
      <dgm:spPr/>
      <dgm:t>
        <a:bodyPr/>
        <a:lstStyle/>
        <a:p>
          <a:endParaRPr lang="en-US" sz="1100">
            <a:latin typeface="Avenir Book" panose="02000503020000020003" pitchFamily="2" charset="0"/>
          </a:endParaRPr>
        </a:p>
      </dgm:t>
    </dgm:pt>
    <dgm:pt modelId="{A8C35DAB-54DA-6040-970A-95EC5517A71B}">
      <dgm:prSet phldrT="[Text]" custT="1"/>
      <dgm:spPr/>
      <dgm:t>
        <a:bodyPr/>
        <a:lstStyle/>
        <a:p>
          <a:r>
            <a:rPr lang="en-US" sz="1600" dirty="0">
              <a:latin typeface="Avenir Book" panose="02000503020000020003" pitchFamily="2" charset="0"/>
            </a:rPr>
            <a:t>Enrollment &amp; grade data of student in a course</a:t>
          </a:r>
        </a:p>
      </dgm:t>
    </dgm:pt>
    <dgm:pt modelId="{97205604-2E16-E947-ADE9-5629A5D4AD86}" type="parTrans" cxnId="{004527B6-9E9E-A14F-BB23-71191473F22D}">
      <dgm:prSet/>
      <dgm:spPr/>
      <dgm:t>
        <a:bodyPr/>
        <a:lstStyle/>
        <a:p>
          <a:endParaRPr lang="en-US" sz="1100">
            <a:latin typeface="Avenir Book" panose="02000503020000020003" pitchFamily="2" charset="0"/>
          </a:endParaRPr>
        </a:p>
      </dgm:t>
    </dgm:pt>
    <dgm:pt modelId="{40EF4A0D-DC82-F445-AF10-0A470F1FE91F}" type="sibTrans" cxnId="{004527B6-9E9E-A14F-BB23-71191473F22D}">
      <dgm:prSet/>
      <dgm:spPr/>
      <dgm:t>
        <a:bodyPr/>
        <a:lstStyle/>
        <a:p>
          <a:endParaRPr lang="en-US" sz="1100">
            <a:latin typeface="Avenir Book" panose="02000503020000020003" pitchFamily="2" charset="0"/>
          </a:endParaRPr>
        </a:p>
      </dgm:t>
    </dgm:pt>
    <dgm:pt modelId="{66E3EE62-33C5-8748-838B-9DEE9F5058C6}" type="pres">
      <dgm:prSet presAssocID="{8D783277-E2D8-524D-B430-24D09F2C54CD}" presName="Name0" presStyleCnt="0">
        <dgm:presLayoutVars>
          <dgm:dir/>
          <dgm:animLvl val="lvl"/>
          <dgm:resizeHandles val="exact"/>
        </dgm:presLayoutVars>
      </dgm:prSet>
      <dgm:spPr/>
    </dgm:pt>
    <dgm:pt modelId="{E9247FE2-352F-FA43-B9C6-CE1A7747CA3D}" type="pres">
      <dgm:prSet presAssocID="{FCAB968F-4983-CD47-A939-2E2CFD3360E3}" presName="composite" presStyleCnt="0"/>
      <dgm:spPr/>
    </dgm:pt>
    <dgm:pt modelId="{5B31055C-FD96-F740-ABDE-A02CAEED3F8C}" type="pres">
      <dgm:prSet presAssocID="{FCAB968F-4983-CD47-A939-2E2CFD3360E3}" presName="parTx" presStyleLbl="alignNode1" presStyleIdx="0" presStyleCnt="3">
        <dgm:presLayoutVars>
          <dgm:chMax val="0"/>
          <dgm:chPref val="0"/>
          <dgm:bulletEnabled val="1"/>
        </dgm:presLayoutVars>
      </dgm:prSet>
      <dgm:spPr/>
    </dgm:pt>
    <dgm:pt modelId="{BD983F84-9B39-744E-9664-7A8CC85BBD78}" type="pres">
      <dgm:prSet presAssocID="{FCAB968F-4983-CD47-A939-2E2CFD3360E3}" presName="desTx" presStyleLbl="alignAccFollowNode1" presStyleIdx="0" presStyleCnt="3">
        <dgm:presLayoutVars>
          <dgm:bulletEnabled val="1"/>
        </dgm:presLayoutVars>
      </dgm:prSet>
      <dgm:spPr/>
    </dgm:pt>
    <dgm:pt modelId="{9E7A38FE-1EC8-AB4F-9E63-F60ED235AF6D}" type="pres">
      <dgm:prSet presAssocID="{E095DE12-E4EC-0D41-A4D0-F274246E069A}" presName="space" presStyleCnt="0"/>
      <dgm:spPr/>
    </dgm:pt>
    <dgm:pt modelId="{17D94D55-3711-4548-B2D3-861FA019253B}" type="pres">
      <dgm:prSet presAssocID="{744F38DC-7289-0347-9EA7-15C0D8E81708}" presName="composite" presStyleCnt="0"/>
      <dgm:spPr/>
    </dgm:pt>
    <dgm:pt modelId="{C078FA9A-6202-DD4B-AD88-24FABEA80FF3}" type="pres">
      <dgm:prSet presAssocID="{744F38DC-7289-0347-9EA7-15C0D8E81708}" presName="parTx" presStyleLbl="alignNode1" presStyleIdx="1" presStyleCnt="3">
        <dgm:presLayoutVars>
          <dgm:chMax val="0"/>
          <dgm:chPref val="0"/>
          <dgm:bulletEnabled val="1"/>
        </dgm:presLayoutVars>
      </dgm:prSet>
      <dgm:spPr/>
    </dgm:pt>
    <dgm:pt modelId="{F09BC519-EAFE-954A-911A-82157074C352}" type="pres">
      <dgm:prSet presAssocID="{744F38DC-7289-0347-9EA7-15C0D8E81708}" presName="desTx" presStyleLbl="alignAccFollowNode1" presStyleIdx="1" presStyleCnt="3">
        <dgm:presLayoutVars>
          <dgm:bulletEnabled val="1"/>
        </dgm:presLayoutVars>
      </dgm:prSet>
      <dgm:spPr/>
    </dgm:pt>
    <dgm:pt modelId="{BF644F66-8549-3B45-AE35-2D498BF7CB4D}" type="pres">
      <dgm:prSet presAssocID="{46A7FF27-E3B6-184E-B7D8-6E5C6987A09E}" presName="space" presStyleCnt="0"/>
      <dgm:spPr/>
    </dgm:pt>
    <dgm:pt modelId="{0C52ABE1-0CBA-CD44-90A2-B1AFD7F4FADD}" type="pres">
      <dgm:prSet presAssocID="{0B527054-21F3-D84F-AE6D-C26098086663}" presName="composite" presStyleCnt="0"/>
      <dgm:spPr/>
    </dgm:pt>
    <dgm:pt modelId="{3FDCE474-AA78-2C4F-8B4B-DED57A00BFAB}" type="pres">
      <dgm:prSet presAssocID="{0B527054-21F3-D84F-AE6D-C26098086663}" presName="parTx" presStyleLbl="alignNode1" presStyleIdx="2" presStyleCnt="3">
        <dgm:presLayoutVars>
          <dgm:chMax val="0"/>
          <dgm:chPref val="0"/>
          <dgm:bulletEnabled val="1"/>
        </dgm:presLayoutVars>
      </dgm:prSet>
      <dgm:spPr/>
    </dgm:pt>
    <dgm:pt modelId="{D3F22630-3D51-E34B-862F-4838F0D08881}" type="pres">
      <dgm:prSet presAssocID="{0B527054-21F3-D84F-AE6D-C26098086663}" presName="desTx" presStyleLbl="alignAccFollowNode1" presStyleIdx="2" presStyleCnt="3">
        <dgm:presLayoutVars>
          <dgm:bulletEnabled val="1"/>
        </dgm:presLayoutVars>
      </dgm:prSet>
      <dgm:spPr/>
    </dgm:pt>
  </dgm:ptLst>
  <dgm:cxnLst>
    <dgm:cxn modelId="{8D3B1919-15FA-4F40-9105-0532B46ED273}" type="presOf" srcId="{744F38DC-7289-0347-9EA7-15C0D8E81708}" destId="{C078FA9A-6202-DD4B-AD88-24FABEA80FF3}" srcOrd="0" destOrd="0" presId="urn:microsoft.com/office/officeart/2005/8/layout/hList1"/>
    <dgm:cxn modelId="{0D336B1F-7644-2547-A672-1CC16777881F}" srcId="{FCAB968F-4983-CD47-A939-2E2CFD3360E3}" destId="{A1DD4426-5C65-EA4E-BD03-E1EA5A6DC7BD}" srcOrd="0" destOrd="0" parTransId="{F8B0F253-99F4-D940-99E5-F0E10AB3AB7C}" sibTransId="{6D9ECCF5-1BE1-344C-91E1-C8FB46065BB4}"/>
    <dgm:cxn modelId="{9ECAA61F-ADB7-8148-83EA-3D732EBD4C4E}" srcId="{8D783277-E2D8-524D-B430-24D09F2C54CD}" destId="{0B527054-21F3-D84F-AE6D-C26098086663}" srcOrd="2" destOrd="0" parTransId="{845B344B-14FC-014A-8930-2F3CEA5E5A94}" sibTransId="{589C623A-0F31-4A41-83E2-635918EDBFF9}"/>
    <dgm:cxn modelId="{F845F22B-CDEC-CF44-AC96-EE968A49322F}" srcId="{8D783277-E2D8-524D-B430-24D09F2C54CD}" destId="{744F38DC-7289-0347-9EA7-15C0D8E81708}" srcOrd="1" destOrd="0" parTransId="{51C02771-0540-3945-92CB-A326203C6B13}" sibTransId="{46A7FF27-E3B6-184E-B7D8-6E5C6987A09E}"/>
    <dgm:cxn modelId="{9B783D3C-CED2-D14F-99C9-6B2AC16C1995}" type="presOf" srcId="{FCAB968F-4983-CD47-A939-2E2CFD3360E3}" destId="{5B31055C-FD96-F740-ABDE-A02CAEED3F8C}" srcOrd="0" destOrd="0" presId="urn:microsoft.com/office/officeart/2005/8/layout/hList1"/>
    <dgm:cxn modelId="{F77D8B5A-11B3-1244-988E-B50C232B0036}" srcId="{8D783277-E2D8-524D-B430-24D09F2C54CD}" destId="{FCAB968F-4983-CD47-A939-2E2CFD3360E3}" srcOrd="0" destOrd="0" parTransId="{8F65118D-BFFC-D247-9D85-A32C4FD4E31B}" sibTransId="{E095DE12-E4EC-0D41-A4D0-F274246E069A}"/>
    <dgm:cxn modelId="{17A24176-8635-3848-9FB5-5B811D45F965}" type="presOf" srcId="{8D783277-E2D8-524D-B430-24D09F2C54CD}" destId="{66E3EE62-33C5-8748-838B-9DEE9F5058C6}" srcOrd="0" destOrd="0" presId="urn:microsoft.com/office/officeart/2005/8/layout/hList1"/>
    <dgm:cxn modelId="{B8187F95-1351-554B-9C78-1535D8EA759E}" type="presOf" srcId="{3EA62DA7-6F4E-8347-AAF5-B6B6A602CD47}" destId="{F09BC519-EAFE-954A-911A-82157074C352}" srcOrd="0" destOrd="0" presId="urn:microsoft.com/office/officeart/2005/8/layout/hList1"/>
    <dgm:cxn modelId="{4E56C1A1-6614-E046-ADD6-C633AEA182E5}" type="presOf" srcId="{A1DD4426-5C65-EA4E-BD03-E1EA5A6DC7BD}" destId="{BD983F84-9B39-744E-9664-7A8CC85BBD78}" srcOrd="0" destOrd="0" presId="urn:microsoft.com/office/officeart/2005/8/layout/hList1"/>
    <dgm:cxn modelId="{004527B6-9E9E-A14F-BB23-71191473F22D}" srcId="{0B527054-21F3-D84F-AE6D-C26098086663}" destId="{A8C35DAB-54DA-6040-970A-95EC5517A71B}" srcOrd="0" destOrd="0" parTransId="{97205604-2E16-E947-ADE9-5629A5D4AD86}" sibTransId="{40EF4A0D-DC82-F445-AF10-0A470F1FE91F}"/>
    <dgm:cxn modelId="{02DC0EBD-B761-334A-8D6F-11D6ECD7C618}" type="presOf" srcId="{A8C35DAB-54DA-6040-970A-95EC5517A71B}" destId="{D3F22630-3D51-E34B-862F-4838F0D08881}" srcOrd="0" destOrd="0" presId="urn:microsoft.com/office/officeart/2005/8/layout/hList1"/>
    <dgm:cxn modelId="{51F230D1-93E6-874F-A8D6-8E65827B85D6}" type="presOf" srcId="{0B527054-21F3-D84F-AE6D-C26098086663}" destId="{3FDCE474-AA78-2C4F-8B4B-DED57A00BFAB}" srcOrd="0" destOrd="0" presId="urn:microsoft.com/office/officeart/2005/8/layout/hList1"/>
    <dgm:cxn modelId="{20618CE3-C561-E74D-A644-6885598B2B4B}" srcId="{744F38DC-7289-0347-9EA7-15C0D8E81708}" destId="{3EA62DA7-6F4E-8347-AAF5-B6B6A602CD47}" srcOrd="0" destOrd="0" parTransId="{95730D8F-1757-BE4E-88BF-D55C96FBCC88}" sibTransId="{55F55418-77C2-4A4B-80F8-7EE833F34F1E}"/>
    <dgm:cxn modelId="{C6161254-A2B7-CC4C-A305-DAB944ABD480}" type="presParOf" srcId="{66E3EE62-33C5-8748-838B-9DEE9F5058C6}" destId="{E9247FE2-352F-FA43-B9C6-CE1A7747CA3D}" srcOrd="0" destOrd="0" presId="urn:microsoft.com/office/officeart/2005/8/layout/hList1"/>
    <dgm:cxn modelId="{AC74674E-AE41-1C43-A901-ED08E66666A8}" type="presParOf" srcId="{E9247FE2-352F-FA43-B9C6-CE1A7747CA3D}" destId="{5B31055C-FD96-F740-ABDE-A02CAEED3F8C}" srcOrd="0" destOrd="0" presId="urn:microsoft.com/office/officeart/2005/8/layout/hList1"/>
    <dgm:cxn modelId="{64DB43F2-8F68-7E4C-B1AE-48237B1EA74F}" type="presParOf" srcId="{E9247FE2-352F-FA43-B9C6-CE1A7747CA3D}" destId="{BD983F84-9B39-744E-9664-7A8CC85BBD78}" srcOrd="1" destOrd="0" presId="urn:microsoft.com/office/officeart/2005/8/layout/hList1"/>
    <dgm:cxn modelId="{5C612A52-8921-5744-B764-2568A2E0CE9B}" type="presParOf" srcId="{66E3EE62-33C5-8748-838B-9DEE9F5058C6}" destId="{9E7A38FE-1EC8-AB4F-9E63-F60ED235AF6D}" srcOrd="1" destOrd="0" presId="urn:microsoft.com/office/officeart/2005/8/layout/hList1"/>
    <dgm:cxn modelId="{08B5C270-7855-EB41-B51A-B94D51757C07}" type="presParOf" srcId="{66E3EE62-33C5-8748-838B-9DEE9F5058C6}" destId="{17D94D55-3711-4548-B2D3-861FA019253B}" srcOrd="2" destOrd="0" presId="urn:microsoft.com/office/officeart/2005/8/layout/hList1"/>
    <dgm:cxn modelId="{9DA36203-9247-AD43-8A43-E28EBA4EF007}" type="presParOf" srcId="{17D94D55-3711-4548-B2D3-861FA019253B}" destId="{C078FA9A-6202-DD4B-AD88-24FABEA80FF3}" srcOrd="0" destOrd="0" presId="urn:microsoft.com/office/officeart/2005/8/layout/hList1"/>
    <dgm:cxn modelId="{899378DA-9E07-6A40-9FA7-A6C71C1978C4}" type="presParOf" srcId="{17D94D55-3711-4548-B2D3-861FA019253B}" destId="{F09BC519-EAFE-954A-911A-82157074C352}" srcOrd="1" destOrd="0" presId="urn:microsoft.com/office/officeart/2005/8/layout/hList1"/>
    <dgm:cxn modelId="{8A03ED00-EF58-CD41-8822-6E1453599A4A}" type="presParOf" srcId="{66E3EE62-33C5-8748-838B-9DEE9F5058C6}" destId="{BF644F66-8549-3B45-AE35-2D498BF7CB4D}" srcOrd="3" destOrd="0" presId="urn:microsoft.com/office/officeart/2005/8/layout/hList1"/>
    <dgm:cxn modelId="{31BDC5AE-346B-9A40-8D58-92E2C35951A8}" type="presParOf" srcId="{66E3EE62-33C5-8748-838B-9DEE9F5058C6}" destId="{0C52ABE1-0CBA-CD44-90A2-B1AFD7F4FADD}" srcOrd="4" destOrd="0" presId="urn:microsoft.com/office/officeart/2005/8/layout/hList1"/>
    <dgm:cxn modelId="{B173CA17-F9FE-0C46-BB65-656E42C0FBAA}" type="presParOf" srcId="{0C52ABE1-0CBA-CD44-90A2-B1AFD7F4FADD}" destId="{3FDCE474-AA78-2C4F-8B4B-DED57A00BFAB}" srcOrd="0" destOrd="0" presId="urn:microsoft.com/office/officeart/2005/8/layout/hList1"/>
    <dgm:cxn modelId="{362C9605-3FD7-F24B-8F4D-4A0AF0D0DD91}" type="presParOf" srcId="{0C52ABE1-0CBA-CD44-90A2-B1AFD7F4FADD}" destId="{D3F22630-3D51-E34B-862F-4838F0D08881}"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FDCAD66-FD9B-477F-AABE-34AAAE55EAA5}">
      <dsp:nvSpPr>
        <dsp:cNvPr id="0" name=""/>
        <dsp:cNvSpPr/>
      </dsp:nvSpPr>
      <dsp:spPr>
        <a:xfrm>
          <a:off x="955181" y="4150"/>
          <a:ext cx="1852875" cy="1852875"/>
        </a:xfrm>
        <a:prstGeom prst="round2DiagRect">
          <a:avLst>
            <a:gd name="adj1" fmla="val 29727"/>
            <a:gd name="adj2" fmla="val 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5B6A034-1297-48E7-8AA7-484775C30BE0}">
      <dsp:nvSpPr>
        <dsp:cNvPr id="0" name=""/>
        <dsp:cNvSpPr/>
      </dsp:nvSpPr>
      <dsp:spPr>
        <a:xfrm>
          <a:off x="1350056" y="399025"/>
          <a:ext cx="1063125" cy="1063125"/>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CF93CCC7-B643-4994-9D68-352C5F7BA651}">
      <dsp:nvSpPr>
        <dsp:cNvPr id="0" name=""/>
        <dsp:cNvSpPr/>
      </dsp:nvSpPr>
      <dsp:spPr>
        <a:xfrm>
          <a:off x="362868" y="2434150"/>
          <a:ext cx="3037500" cy="94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100000"/>
            </a:lnSpc>
            <a:spcBef>
              <a:spcPct val="0"/>
            </a:spcBef>
            <a:spcAft>
              <a:spcPct val="35000"/>
            </a:spcAft>
            <a:buNone/>
            <a:defRPr cap="all"/>
          </a:pPr>
          <a:r>
            <a:rPr lang="en-US" sz="1800" kern="1200" dirty="0">
              <a:latin typeface="Avenir Book" panose="02000503020000020003" pitchFamily="2" charset="0"/>
            </a:rPr>
            <a:t>Understanding</a:t>
          </a:r>
          <a:br>
            <a:rPr lang="en-US" sz="1800" kern="1200" dirty="0">
              <a:latin typeface="Avenir Book" panose="02000503020000020003" pitchFamily="2" charset="0"/>
            </a:rPr>
          </a:br>
          <a:r>
            <a:rPr lang="en-US" sz="1800" kern="1200" dirty="0">
              <a:latin typeface="Avenir Book" panose="02000503020000020003" pitchFamily="2" charset="0"/>
            </a:rPr>
            <a:t>File-Based Systems</a:t>
          </a:r>
        </a:p>
      </dsp:txBody>
      <dsp:txXfrm>
        <a:off x="362868" y="2434150"/>
        <a:ext cx="3037500" cy="945000"/>
      </dsp:txXfrm>
    </dsp:sp>
    <dsp:sp modelId="{44777B9C-A709-4670-A331-827AD6092676}">
      <dsp:nvSpPr>
        <dsp:cNvPr id="0" name=""/>
        <dsp:cNvSpPr/>
      </dsp:nvSpPr>
      <dsp:spPr>
        <a:xfrm>
          <a:off x="4524243" y="4150"/>
          <a:ext cx="1852875" cy="1852875"/>
        </a:xfrm>
        <a:prstGeom prst="round2DiagRect">
          <a:avLst>
            <a:gd name="adj1" fmla="val 29727"/>
            <a:gd name="adj2" fmla="val 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1CC1865-843E-4E77-B429-C428B59A30D9}">
      <dsp:nvSpPr>
        <dsp:cNvPr id="0" name=""/>
        <dsp:cNvSpPr/>
      </dsp:nvSpPr>
      <dsp:spPr>
        <a:xfrm>
          <a:off x="4919118" y="399025"/>
          <a:ext cx="1063125" cy="1063125"/>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00C60A47-29C5-460F-AC9B-0DB6E0B7DD9F}">
      <dsp:nvSpPr>
        <dsp:cNvPr id="0" name=""/>
        <dsp:cNvSpPr/>
      </dsp:nvSpPr>
      <dsp:spPr>
        <a:xfrm>
          <a:off x="3931931" y="2434150"/>
          <a:ext cx="3037500" cy="94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100000"/>
            </a:lnSpc>
            <a:spcBef>
              <a:spcPct val="0"/>
            </a:spcBef>
            <a:spcAft>
              <a:spcPct val="35000"/>
            </a:spcAft>
            <a:buNone/>
            <a:defRPr cap="all"/>
          </a:pPr>
          <a:r>
            <a:rPr lang="en-US" sz="1800" kern="1200">
              <a:latin typeface="Avenir Book" panose="02000503020000020003" pitchFamily="2" charset="0"/>
            </a:rPr>
            <a:t>Understanding the issues WITH File-Based Systems</a:t>
          </a:r>
        </a:p>
      </dsp:txBody>
      <dsp:txXfrm>
        <a:off x="3931931" y="2434150"/>
        <a:ext cx="3037500" cy="945000"/>
      </dsp:txXfrm>
    </dsp:sp>
    <dsp:sp modelId="{45CF7DD6-71C8-4C72-B229-1668446A21F4}">
      <dsp:nvSpPr>
        <dsp:cNvPr id="0" name=""/>
        <dsp:cNvSpPr/>
      </dsp:nvSpPr>
      <dsp:spPr>
        <a:xfrm>
          <a:off x="8093306" y="4150"/>
          <a:ext cx="1852875" cy="1852875"/>
        </a:xfrm>
        <a:prstGeom prst="round2DiagRect">
          <a:avLst>
            <a:gd name="adj1" fmla="val 29727"/>
            <a:gd name="adj2" fmla="val 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A430CE6-EC0B-4649-BBC1-121234EB8B10}">
      <dsp:nvSpPr>
        <dsp:cNvPr id="0" name=""/>
        <dsp:cNvSpPr/>
      </dsp:nvSpPr>
      <dsp:spPr>
        <a:xfrm>
          <a:off x="8488181" y="399025"/>
          <a:ext cx="1063125" cy="1063125"/>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8B7CDBD9-88D8-4AAE-A109-7C7647148F86}">
      <dsp:nvSpPr>
        <dsp:cNvPr id="0" name=""/>
        <dsp:cNvSpPr/>
      </dsp:nvSpPr>
      <dsp:spPr>
        <a:xfrm>
          <a:off x="7500993" y="2434150"/>
          <a:ext cx="3037500" cy="94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100000"/>
            </a:lnSpc>
            <a:spcBef>
              <a:spcPct val="0"/>
            </a:spcBef>
            <a:spcAft>
              <a:spcPct val="35000"/>
            </a:spcAft>
            <a:buNone/>
            <a:defRPr cap="all"/>
          </a:pPr>
          <a:r>
            <a:rPr lang="en-US" sz="1800" kern="1200" dirty="0">
              <a:latin typeface="Avenir Book" panose="02000503020000020003" pitchFamily="2" charset="0"/>
            </a:rPr>
            <a:t>Understanding the basics of Database Systems</a:t>
          </a:r>
        </a:p>
      </dsp:txBody>
      <dsp:txXfrm>
        <a:off x="7500993" y="2434150"/>
        <a:ext cx="3037500" cy="9450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9FBAC67-8356-6E49-A31C-5C2585E5988B}">
      <dsp:nvSpPr>
        <dsp:cNvPr id="0" name=""/>
        <dsp:cNvSpPr/>
      </dsp:nvSpPr>
      <dsp:spPr>
        <a:xfrm>
          <a:off x="2433496" y="1392"/>
          <a:ext cx="1773648" cy="1773648"/>
        </a:xfrm>
        <a:prstGeom prst="ellipse">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b="1" i="0" kern="1200" dirty="0">
              <a:effectLst>
                <a:outerShdw blurRad="50800" dist="38100" dir="2700000" algn="tl" rotWithShape="0">
                  <a:prstClr val="black">
                    <a:alpha val="40000"/>
                  </a:prstClr>
                </a:outerShdw>
              </a:effectLst>
              <a:latin typeface="Avenir Book" panose="02000503020000020003" pitchFamily="2" charset="0"/>
              <a:cs typeface="Arial Narrow" panose="020B0604020202020204" pitchFamily="34" charset="0"/>
            </a:rPr>
            <a:t>Collected or Created</a:t>
          </a:r>
        </a:p>
      </dsp:txBody>
      <dsp:txXfrm>
        <a:off x="2693241" y="261137"/>
        <a:ext cx="1254158" cy="1254158"/>
      </dsp:txXfrm>
    </dsp:sp>
    <dsp:sp modelId="{3CB111A9-7798-954F-ACAB-DFDE657CFFED}">
      <dsp:nvSpPr>
        <dsp:cNvPr id="0" name=""/>
        <dsp:cNvSpPr/>
      </dsp:nvSpPr>
      <dsp:spPr>
        <a:xfrm rot="2160000">
          <a:off x="4151203" y="1364036"/>
          <a:ext cx="471968" cy="598606"/>
        </a:xfrm>
        <a:prstGeom prst="rightArrow">
          <a:avLst>
            <a:gd name="adj1" fmla="val 60000"/>
            <a:gd name="adj2" fmla="val 50000"/>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US" sz="1800" b="1" i="0" kern="1200">
            <a:effectLst>
              <a:outerShdw blurRad="50800" dist="38100" dir="2700000" algn="tl" rotWithShape="0">
                <a:prstClr val="black">
                  <a:alpha val="40000"/>
                </a:prstClr>
              </a:outerShdw>
            </a:effectLst>
            <a:latin typeface="Avenir Book" panose="02000503020000020003" pitchFamily="2" charset="0"/>
            <a:cs typeface="Arial Narrow" panose="020B0604020202020204" pitchFamily="34" charset="0"/>
          </a:endParaRPr>
        </a:p>
      </dsp:txBody>
      <dsp:txXfrm>
        <a:off x="4164724" y="1442145"/>
        <a:ext cx="330378" cy="359164"/>
      </dsp:txXfrm>
    </dsp:sp>
    <dsp:sp modelId="{C56B4975-4953-4E47-87E1-505A84777A9A}">
      <dsp:nvSpPr>
        <dsp:cNvPr id="0" name=""/>
        <dsp:cNvSpPr/>
      </dsp:nvSpPr>
      <dsp:spPr>
        <a:xfrm>
          <a:off x="4588842" y="1567342"/>
          <a:ext cx="1773648" cy="1773648"/>
        </a:xfrm>
        <a:prstGeom prst="ellipse">
          <a:avLst/>
        </a:prstGeom>
        <a:gradFill rotWithShape="0">
          <a:gsLst>
            <a:gs pos="0">
              <a:schemeClr val="accent2">
                <a:hueOff val="338703"/>
                <a:satOff val="-1658"/>
                <a:lumOff val="931"/>
                <a:alphaOff val="0"/>
                <a:tint val="98000"/>
                <a:lumMod val="114000"/>
              </a:schemeClr>
            </a:gs>
            <a:gs pos="100000">
              <a:schemeClr val="accent2">
                <a:hueOff val="338703"/>
                <a:satOff val="-1658"/>
                <a:lumOff val="931"/>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b="1" i="0" kern="1200" dirty="0">
              <a:effectLst>
                <a:outerShdw blurRad="50800" dist="38100" dir="2700000" algn="tl" rotWithShape="0">
                  <a:prstClr val="black">
                    <a:alpha val="40000"/>
                  </a:prstClr>
                </a:outerShdw>
              </a:effectLst>
              <a:latin typeface="Avenir Book" panose="02000503020000020003" pitchFamily="2" charset="0"/>
              <a:cs typeface="Arial Narrow" panose="020B0604020202020204" pitchFamily="34" charset="0"/>
            </a:rPr>
            <a:t>Stored and Organized</a:t>
          </a:r>
        </a:p>
      </dsp:txBody>
      <dsp:txXfrm>
        <a:off x="4848587" y="1827087"/>
        <a:ext cx="1254158" cy="1254158"/>
      </dsp:txXfrm>
    </dsp:sp>
    <dsp:sp modelId="{CC21E0B7-12F5-5646-ADEF-8783F921133F}">
      <dsp:nvSpPr>
        <dsp:cNvPr id="0" name=""/>
        <dsp:cNvSpPr/>
      </dsp:nvSpPr>
      <dsp:spPr>
        <a:xfrm rot="6480000">
          <a:off x="4832176" y="3409040"/>
          <a:ext cx="471968" cy="598606"/>
        </a:xfrm>
        <a:prstGeom prst="rightArrow">
          <a:avLst>
            <a:gd name="adj1" fmla="val 60000"/>
            <a:gd name="adj2" fmla="val 50000"/>
          </a:avLst>
        </a:prstGeom>
        <a:gradFill rotWithShape="0">
          <a:gsLst>
            <a:gs pos="0">
              <a:schemeClr val="accent2">
                <a:hueOff val="338703"/>
                <a:satOff val="-1658"/>
                <a:lumOff val="931"/>
                <a:alphaOff val="0"/>
                <a:tint val="98000"/>
                <a:lumMod val="114000"/>
              </a:schemeClr>
            </a:gs>
            <a:gs pos="100000">
              <a:schemeClr val="accent2">
                <a:hueOff val="338703"/>
                <a:satOff val="-1658"/>
                <a:lumOff val="931"/>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US" sz="1800" b="1" i="0" kern="1200">
            <a:effectLst>
              <a:outerShdw blurRad="50800" dist="38100" dir="2700000" algn="tl" rotWithShape="0">
                <a:prstClr val="black">
                  <a:alpha val="40000"/>
                </a:prstClr>
              </a:outerShdw>
            </a:effectLst>
            <a:latin typeface="Avenir Book" panose="02000503020000020003" pitchFamily="2" charset="0"/>
            <a:cs typeface="Arial Narrow" panose="020B0604020202020204" pitchFamily="34" charset="0"/>
          </a:endParaRPr>
        </a:p>
      </dsp:txBody>
      <dsp:txXfrm rot="10800000">
        <a:off x="4924848" y="3461431"/>
        <a:ext cx="330378" cy="359164"/>
      </dsp:txXfrm>
    </dsp:sp>
    <dsp:sp modelId="{99FA1D14-509F-934C-A626-36E894A444B6}">
      <dsp:nvSpPr>
        <dsp:cNvPr id="0" name=""/>
        <dsp:cNvSpPr/>
      </dsp:nvSpPr>
      <dsp:spPr>
        <a:xfrm>
          <a:off x="3765574" y="4101103"/>
          <a:ext cx="1773648" cy="1773648"/>
        </a:xfrm>
        <a:prstGeom prst="ellipse">
          <a:avLst/>
        </a:prstGeom>
        <a:gradFill rotWithShape="0">
          <a:gsLst>
            <a:gs pos="0">
              <a:schemeClr val="accent2">
                <a:hueOff val="677407"/>
                <a:satOff val="-3316"/>
                <a:lumOff val="1862"/>
                <a:alphaOff val="0"/>
                <a:tint val="98000"/>
                <a:lumMod val="114000"/>
              </a:schemeClr>
            </a:gs>
            <a:gs pos="100000">
              <a:schemeClr val="accent2">
                <a:hueOff val="677407"/>
                <a:satOff val="-3316"/>
                <a:lumOff val="1862"/>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b="1" i="0" kern="1200" dirty="0">
              <a:effectLst>
                <a:outerShdw blurRad="50800" dist="38100" dir="2700000" algn="tl" rotWithShape="0">
                  <a:prstClr val="black">
                    <a:alpha val="40000"/>
                  </a:prstClr>
                </a:outerShdw>
              </a:effectLst>
              <a:latin typeface="Avenir Book" panose="02000503020000020003" pitchFamily="2" charset="0"/>
              <a:cs typeface="Arial Narrow" panose="020B0604020202020204" pitchFamily="34" charset="0"/>
            </a:rPr>
            <a:t>Processed</a:t>
          </a:r>
        </a:p>
      </dsp:txBody>
      <dsp:txXfrm>
        <a:off x="4025319" y="4360848"/>
        <a:ext cx="1254158" cy="1254158"/>
      </dsp:txXfrm>
    </dsp:sp>
    <dsp:sp modelId="{46E3D4A7-EE09-3642-9C0F-1FA8BFCEBFEE}">
      <dsp:nvSpPr>
        <dsp:cNvPr id="0" name=""/>
        <dsp:cNvSpPr/>
      </dsp:nvSpPr>
      <dsp:spPr>
        <a:xfrm rot="10800000">
          <a:off x="3097694" y="4688624"/>
          <a:ext cx="471968" cy="598606"/>
        </a:xfrm>
        <a:prstGeom prst="rightArrow">
          <a:avLst>
            <a:gd name="adj1" fmla="val 60000"/>
            <a:gd name="adj2" fmla="val 50000"/>
          </a:avLst>
        </a:prstGeom>
        <a:gradFill rotWithShape="0">
          <a:gsLst>
            <a:gs pos="0">
              <a:schemeClr val="accent2">
                <a:hueOff val="677407"/>
                <a:satOff val="-3316"/>
                <a:lumOff val="1862"/>
                <a:alphaOff val="0"/>
                <a:tint val="98000"/>
                <a:lumMod val="114000"/>
              </a:schemeClr>
            </a:gs>
            <a:gs pos="100000">
              <a:schemeClr val="accent2">
                <a:hueOff val="677407"/>
                <a:satOff val="-3316"/>
                <a:lumOff val="1862"/>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US" sz="1800" b="1" i="0" kern="1200">
            <a:effectLst>
              <a:outerShdw blurRad="50800" dist="38100" dir="2700000" algn="tl" rotWithShape="0">
                <a:prstClr val="black">
                  <a:alpha val="40000"/>
                </a:prstClr>
              </a:outerShdw>
            </a:effectLst>
            <a:latin typeface="Avenir Book" panose="02000503020000020003" pitchFamily="2" charset="0"/>
            <a:cs typeface="Arial Narrow" panose="020B0604020202020204" pitchFamily="34" charset="0"/>
          </a:endParaRPr>
        </a:p>
      </dsp:txBody>
      <dsp:txXfrm rot="10800000">
        <a:off x="3239284" y="4808345"/>
        <a:ext cx="330378" cy="359164"/>
      </dsp:txXfrm>
    </dsp:sp>
    <dsp:sp modelId="{652D7BC2-2A66-5B48-91B7-0C9A46A9D8A5}">
      <dsp:nvSpPr>
        <dsp:cNvPr id="0" name=""/>
        <dsp:cNvSpPr/>
      </dsp:nvSpPr>
      <dsp:spPr>
        <a:xfrm>
          <a:off x="1101419" y="4101103"/>
          <a:ext cx="1773648" cy="1773648"/>
        </a:xfrm>
        <a:prstGeom prst="ellipse">
          <a:avLst/>
        </a:prstGeom>
        <a:gradFill rotWithShape="0">
          <a:gsLst>
            <a:gs pos="0">
              <a:schemeClr val="accent2">
                <a:hueOff val="1016110"/>
                <a:satOff val="-4974"/>
                <a:lumOff val="2794"/>
                <a:alphaOff val="0"/>
                <a:tint val="98000"/>
                <a:lumMod val="114000"/>
              </a:schemeClr>
            </a:gs>
            <a:gs pos="100000">
              <a:schemeClr val="accent2">
                <a:hueOff val="1016110"/>
                <a:satOff val="-4974"/>
                <a:lumOff val="2794"/>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b="1" i="0" kern="1200" dirty="0">
              <a:effectLst>
                <a:outerShdw blurRad="50800" dist="38100" dir="2700000" algn="tl" rotWithShape="0">
                  <a:prstClr val="black">
                    <a:alpha val="40000"/>
                  </a:prstClr>
                </a:outerShdw>
              </a:effectLst>
              <a:latin typeface="Avenir Book" panose="02000503020000020003" pitchFamily="2" charset="0"/>
              <a:cs typeface="Arial Narrow" panose="020B0604020202020204" pitchFamily="34" charset="0"/>
            </a:rPr>
            <a:t>Shared or Distributed</a:t>
          </a:r>
        </a:p>
      </dsp:txBody>
      <dsp:txXfrm>
        <a:off x="1361164" y="4360848"/>
        <a:ext cx="1254158" cy="1254158"/>
      </dsp:txXfrm>
    </dsp:sp>
    <dsp:sp modelId="{83979A32-4E37-8A43-B6B9-0C1B1CCBBA83}">
      <dsp:nvSpPr>
        <dsp:cNvPr id="0" name=""/>
        <dsp:cNvSpPr/>
      </dsp:nvSpPr>
      <dsp:spPr>
        <a:xfrm rot="15120000">
          <a:off x="1344753" y="3434447"/>
          <a:ext cx="471968" cy="598606"/>
        </a:xfrm>
        <a:prstGeom prst="rightArrow">
          <a:avLst>
            <a:gd name="adj1" fmla="val 60000"/>
            <a:gd name="adj2" fmla="val 50000"/>
          </a:avLst>
        </a:prstGeom>
        <a:gradFill rotWithShape="0">
          <a:gsLst>
            <a:gs pos="0">
              <a:schemeClr val="accent2">
                <a:hueOff val="1016110"/>
                <a:satOff val="-4974"/>
                <a:lumOff val="2794"/>
                <a:alphaOff val="0"/>
                <a:tint val="98000"/>
                <a:lumMod val="114000"/>
              </a:schemeClr>
            </a:gs>
            <a:gs pos="100000">
              <a:schemeClr val="accent2">
                <a:hueOff val="1016110"/>
                <a:satOff val="-4974"/>
                <a:lumOff val="2794"/>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US" sz="1800" b="1" i="0" kern="1200">
            <a:effectLst>
              <a:outerShdw blurRad="50800" dist="38100" dir="2700000" algn="tl" rotWithShape="0">
                <a:prstClr val="black">
                  <a:alpha val="40000"/>
                </a:prstClr>
              </a:outerShdw>
            </a:effectLst>
            <a:latin typeface="Avenir Book" panose="02000503020000020003" pitchFamily="2" charset="0"/>
            <a:cs typeface="Arial Narrow" panose="020B0604020202020204" pitchFamily="34" charset="0"/>
          </a:endParaRPr>
        </a:p>
      </dsp:txBody>
      <dsp:txXfrm rot="10800000">
        <a:off x="1437425" y="3621498"/>
        <a:ext cx="330378" cy="359164"/>
      </dsp:txXfrm>
    </dsp:sp>
    <dsp:sp modelId="{7EF36FE2-3968-BA4E-A397-4690CEF3D505}">
      <dsp:nvSpPr>
        <dsp:cNvPr id="0" name=""/>
        <dsp:cNvSpPr/>
      </dsp:nvSpPr>
      <dsp:spPr>
        <a:xfrm>
          <a:off x="278151" y="1567342"/>
          <a:ext cx="1773648" cy="1773648"/>
        </a:xfrm>
        <a:prstGeom prst="ellipse">
          <a:avLst/>
        </a:prstGeom>
        <a:gradFill rotWithShape="0">
          <a:gsLst>
            <a:gs pos="0">
              <a:schemeClr val="accent2">
                <a:hueOff val="1354814"/>
                <a:satOff val="-6632"/>
                <a:lumOff val="3725"/>
                <a:alphaOff val="0"/>
                <a:tint val="98000"/>
                <a:lumMod val="114000"/>
              </a:schemeClr>
            </a:gs>
            <a:gs pos="100000">
              <a:schemeClr val="accent2">
                <a:hueOff val="1354814"/>
                <a:satOff val="-6632"/>
                <a:lumOff val="3725"/>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b="1" i="0" kern="1200" dirty="0">
              <a:effectLst>
                <a:outerShdw blurRad="50800" dist="38100" dir="2700000" algn="tl" rotWithShape="0">
                  <a:prstClr val="black">
                    <a:alpha val="40000"/>
                  </a:prstClr>
                </a:outerShdw>
              </a:effectLst>
              <a:latin typeface="Avenir Book" panose="02000503020000020003" pitchFamily="2" charset="0"/>
              <a:cs typeface="Arial Narrow" panose="020B0604020202020204" pitchFamily="34" charset="0"/>
            </a:rPr>
            <a:t>Presented or Used</a:t>
          </a:r>
        </a:p>
      </dsp:txBody>
      <dsp:txXfrm>
        <a:off x="537896" y="1827087"/>
        <a:ext cx="1254158" cy="1254158"/>
      </dsp:txXfrm>
    </dsp:sp>
    <dsp:sp modelId="{FAF18659-A8D6-3440-8870-F54999FBBDF3}">
      <dsp:nvSpPr>
        <dsp:cNvPr id="0" name=""/>
        <dsp:cNvSpPr/>
      </dsp:nvSpPr>
      <dsp:spPr>
        <a:xfrm rot="19440000">
          <a:off x="1995857" y="1379739"/>
          <a:ext cx="471968" cy="598606"/>
        </a:xfrm>
        <a:prstGeom prst="rightArrow">
          <a:avLst>
            <a:gd name="adj1" fmla="val 60000"/>
            <a:gd name="adj2" fmla="val 50000"/>
          </a:avLst>
        </a:prstGeom>
        <a:gradFill rotWithShape="0">
          <a:gsLst>
            <a:gs pos="0">
              <a:schemeClr val="accent2">
                <a:hueOff val="1354814"/>
                <a:satOff val="-6632"/>
                <a:lumOff val="3725"/>
                <a:alphaOff val="0"/>
                <a:tint val="98000"/>
                <a:lumMod val="114000"/>
              </a:schemeClr>
            </a:gs>
            <a:gs pos="100000">
              <a:schemeClr val="accent2">
                <a:hueOff val="1354814"/>
                <a:satOff val="-6632"/>
                <a:lumOff val="3725"/>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US" sz="1800" b="1" i="0" kern="1200">
            <a:effectLst>
              <a:outerShdw blurRad="50800" dist="38100" dir="2700000" algn="tl" rotWithShape="0">
                <a:prstClr val="black">
                  <a:alpha val="40000"/>
                </a:prstClr>
              </a:outerShdw>
            </a:effectLst>
            <a:latin typeface="Avenir Book" panose="02000503020000020003" pitchFamily="2" charset="0"/>
            <a:cs typeface="Arial Narrow" panose="020B0604020202020204" pitchFamily="34" charset="0"/>
          </a:endParaRPr>
        </a:p>
      </dsp:txBody>
      <dsp:txXfrm>
        <a:off x="2009378" y="1541072"/>
        <a:ext cx="330378" cy="35916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7BE9FBA-F07E-4A44-87D4-27082FE53039}">
      <dsp:nvSpPr>
        <dsp:cNvPr id="0" name=""/>
        <dsp:cNvSpPr/>
      </dsp:nvSpPr>
      <dsp:spPr>
        <a:xfrm>
          <a:off x="3198" y="81126"/>
          <a:ext cx="1923461" cy="518400"/>
        </a:xfrm>
        <a:prstGeom prst="rect">
          <a:avLst/>
        </a:prstGeom>
        <a:solidFill>
          <a:schemeClr val="accent5">
            <a:hueOff val="0"/>
            <a:satOff val="0"/>
            <a:lumOff val="0"/>
            <a:alphaOff val="0"/>
          </a:schemeClr>
        </a:solidFill>
        <a:ln w="19050" cap="rnd"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lang="en-US" sz="1800" b="1" i="0" kern="1200" dirty="0">
              <a:solidFill>
                <a:schemeClr val="bg1"/>
              </a:solidFill>
              <a:effectLst>
                <a:outerShdw blurRad="50800" dist="38100" dir="2700000" algn="tl" rotWithShape="0">
                  <a:prstClr val="black">
                    <a:alpha val="40000"/>
                  </a:prstClr>
                </a:outerShdw>
              </a:effectLst>
              <a:latin typeface="Avenir Black" panose="02000503020000020003" pitchFamily="2" charset="0"/>
            </a:rPr>
            <a:t>Type 1</a:t>
          </a:r>
        </a:p>
      </dsp:txBody>
      <dsp:txXfrm>
        <a:off x="3198" y="81126"/>
        <a:ext cx="1923461" cy="518400"/>
      </dsp:txXfrm>
    </dsp:sp>
    <dsp:sp modelId="{2FC7B47A-5DD3-9D45-B0D7-763E4D67D605}">
      <dsp:nvSpPr>
        <dsp:cNvPr id="0" name=""/>
        <dsp:cNvSpPr/>
      </dsp:nvSpPr>
      <dsp:spPr>
        <a:xfrm>
          <a:off x="3198" y="599526"/>
          <a:ext cx="1923461" cy="2606691"/>
        </a:xfrm>
        <a:prstGeom prst="rect">
          <a:avLst/>
        </a:prstGeom>
        <a:solidFill>
          <a:schemeClr val="accent5">
            <a:tint val="40000"/>
            <a:alpha val="90000"/>
            <a:hueOff val="0"/>
            <a:satOff val="0"/>
            <a:lumOff val="0"/>
            <a:alphaOff val="0"/>
          </a:schemeClr>
        </a:solidFill>
        <a:ln w="19050" cap="rnd" cmpd="sng" algn="ctr">
          <a:solidFill>
            <a:schemeClr val="accent5">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lang="en-US" sz="1800" b="0" i="0" kern="1200" dirty="0">
              <a:latin typeface="Avenir Light" panose="020B0402020203020204" pitchFamily="34" charset="77"/>
            </a:rPr>
            <a:t>Relating data together to form records</a:t>
          </a:r>
        </a:p>
      </dsp:txBody>
      <dsp:txXfrm>
        <a:off x="3198" y="599526"/>
        <a:ext cx="1923461" cy="2606691"/>
      </dsp:txXfrm>
    </dsp:sp>
    <dsp:sp modelId="{F6BDAFEE-B9C6-F146-B4BC-183A35D2774C}">
      <dsp:nvSpPr>
        <dsp:cNvPr id="0" name=""/>
        <dsp:cNvSpPr/>
      </dsp:nvSpPr>
      <dsp:spPr>
        <a:xfrm>
          <a:off x="2195945" y="81126"/>
          <a:ext cx="1923461" cy="518400"/>
        </a:xfrm>
        <a:prstGeom prst="rect">
          <a:avLst/>
        </a:prstGeom>
        <a:solidFill>
          <a:schemeClr val="accent5">
            <a:hueOff val="2079079"/>
            <a:satOff val="-1338"/>
            <a:lumOff val="915"/>
            <a:alphaOff val="0"/>
          </a:schemeClr>
        </a:solidFill>
        <a:ln w="19050" cap="rnd" cmpd="sng" algn="ctr">
          <a:solidFill>
            <a:schemeClr val="accent5">
              <a:hueOff val="2079079"/>
              <a:satOff val="-1338"/>
              <a:lumOff val="915"/>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lang="en-US" sz="1800" b="1" i="0" kern="1200" dirty="0">
              <a:solidFill>
                <a:schemeClr val="bg1"/>
              </a:solidFill>
              <a:effectLst>
                <a:outerShdw blurRad="50800" dist="38100" dir="2700000" algn="tl" rotWithShape="0">
                  <a:prstClr val="black">
                    <a:alpha val="40000"/>
                  </a:prstClr>
                </a:outerShdw>
              </a:effectLst>
              <a:latin typeface="Avenir Black" panose="02000503020000020003" pitchFamily="2" charset="0"/>
            </a:rPr>
            <a:t>Type 2</a:t>
          </a:r>
        </a:p>
      </dsp:txBody>
      <dsp:txXfrm>
        <a:off x="2195945" y="81126"/>
        <a:ext cx="1923461" cy="518400"/>
      </dsp:txXfrm>
    </dsp:sp>
    <dsp:sp modelId="{C51F531F-B881-8A42-BDBC-6D1F2214ABF3}">
      <dsp:nvSpPr>
        <dsp:cNvPr id="0" name=""/>
        <dsp:cNvSpPr/>
      </dsp:nvSpPr>
      <dsp:spPr>
        <a:xfrm>
          <a:off x="2195945" y="599526"/>
          <a:ext cx="1923461" cy="2606691"/>
        </a:xfrm>
        <a:prstGeom prst="rect">
          <a:avLst/>
        </a:prstGeom>
        <a:solidFill>
          <a:schemeClr val="accent5">
            <a:tint val="40000"/>
            <a:alpha val="90000"/>
            <a:hueOff val="2009672"/>
            <a:satOff val="19"/>
            <a:lumOff val="154"/>
            <a:alphaOff val="0"/>
          </a:schemeClr>
        </a:solidFill>
        <a:ln w="19050" cap="rnd" cmpd="sng" algn="ctr">
          <a:solidFill>
            <a:schemeClr val="accent5">
              <a:tint val="40000"/>
              <a:alpha val="90000"/>
              <a:hueOff val="2009672"/>
              <a:satOff val="19"/>
              <a:lumOff val="154"/>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lang="en-US" sz="1800" b="0" i="0" kern="1200" dirty="0">
              <a:latin typeface="Avenir Light" panose="020B0402020203020204" pitchFamily="34" charset="77"/>
            </a:rPr>
            <a:t>Mathematical processing</a:t>
          </a:r>
        </a:p>
        <a:p>
          <a:pPr marL="171450" lvl="1" indent="-171450" algn="l" defTabSz="800100">
            <a:lnSpc>
              <a:spcPct val="90000"/>
            </a:lnSpc>
            <a:spcBef>
              <a:spcPct val="0"/>
            </a:spcBef>
            <a:spcAft>
              <a:spcPct val="15000"/>
            </a:spcAft>
            <a:buChar char="•"/>
          </a:pPr>
          <a:r>
            <a:rPr lang="en-US" sz="1800" b="0" i="0" kern="1200" dirty="0">
              <a:latin typeface="Avenir Light" panose="020B0402020203020204" pitchFamily="34" charset="77"/>
            </a:rPr>
            <a:t>Updating and deletion of data</a:t>
          </a:r>
        </a:p>
      </dsp:txBody>
      <dsp:txXfrm>
        <a:off x="2195945" y="599526"/>
        <a:ext cx="1923461" cy="2606691"/>
      </dsp:txXfrm>
    </dsp:sp>
    <dsp:sp modelId="{F4FF622C-8D5C-884C-8B1F-10DF20B40181}">
      <dsp:nvSpPr>
        <dsp:cNvPr id="0" name=""/>
        <dsp:cNvSpPr/>
      </dsp:nvSpPr>
      <dsp:spPr>
        <a:xfrm>
          <a:off x="4388691" y="81126"/>
          <a:ext cx="1923461" cy="518400"/>
        </a:xfrm>
        <a:prstGeom prst="rect">
          <a:avLst/>
        </a:prstGeom>
        <a:solidFill>
          <a:schemeClr val="accent5">
            <a:hueOff val="4158159"/>
            <a:satOff val="-2675"/>
            <a:lumOff val="1829"/>
            <a:alphaOff val="0"/>
          </a:schemeClr>
        </a:solidFill>
        <a:ln w="19050" cap="rnd" cmpd="sng" algn="ctr">
          <a:solidFill>
            <a:schemeClr val="accent5">
              <a:hueOff val="4158159"/>
              <a:satOff val="-2675"/>
              <a:lumOff val="1829"/>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lang="en-US" sz="1800" b="1" i="0" kern="1200" dirty="0">
              <a:solidFill>
                <a:schemeClr val="bg1"/>
              </a:solidFill>
              <a:effectLst>
                <a:outerShdw blurRad="50800" dist="38100" dir="2700000" algn="tl" rotWithShape="0">
                  <a:prstClr val="black">
                    <a:alpha val="40000"/>
                  </a:prstClr>
                </a:outerShdw>
              </a:effectLst>
              <a:latin typeface="Avenir Black" panose="02000503020000020003" pitchFamily="2" charset="0"/>
            </a:rPr>
            <a:t>Type 3</a:t>
          </a:r>
        </a:p>
      </dsp:txBody>
      <dsp:txXfrm>
        <a:off x="4388691" y="81126"/>
        <a:ext cx="1923461" cy="518400"/>
      </dsp:txXfrm>
    </dsp:sp>
    <dsp:sp modelId="{03846702-6C64-0347-929B-1E1C6CCC2E76}">
      <dsp:nvSpPr>
        <dsp:cNvPr id="0" name=""/>
        <dsp:cNvSpPr/>
      </dsp:nvSpPr>
      <dsp:spPr>
        <a:xfrm>
          <a:off x="4388691" y="599526"/>
          <a:ext cx="1923461" cy="2606691"/>
        </a:xfrm>
        <a:prstGeom prst="rect">
          <a:avLst/>
        </a:prstGeom>
        <a:solidFill>
          <a:schemeClr val="accent5">
            <a:tint val="40000"/>
            <a:alpha val="90000"/>
            <a:hueOff val="4019344"/>
            <a:satOff val="39"/>
            <a:lumOff val="309"/>
            <a:alphaOff val="0"/>
          </a:schemeClr>
        </a:solidFill>
        <a:ln w="19050" cap="rnd" cmpd="sng" algn="ctr">
          <a:solidFill>
            <a:schemeClr val="accent5">
              <a:tint val="40000"/>
              <a:alpha val="90000"/>
              <a:hueOff val="4019344"/>
              <a:satOff val="39"/>
              <a:lumOff val="309"/>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lang="en-US" sz="1800" b="0" i="0" kern="1200" dirty="0">
              <a:latin typeface="Avenir Light" panose="020B0402020203020204" pitchFamily="34" charset="77"/>
            </a:rPr>
            <a:t>Relating records to each other</a:t>
          </a:r>
        </a:p>
      </dsp:txBody>
      <dsp:txXfrm>
        <a:off x="4388691" y="599526"/>
        <a:ext cx="1923461" cy="2606691"/>
      </dsp:txXfrm>
    </dsp:sp>
    <dsp:sp modelId="{BEEA3CB9-30CB-7341-BDA2-F737A30B34BC}">
      <dsp:nvSpPr>
        <dsp:cNvPr id="0" name=""/>
        <dsp:cNvSpPr/>
      </dsp:nvSpPr>
      <dsp:spPr>
        <a:xfrm>
          <a:off x="6581437" y="81126"/>
          <a:ext cx="1923461" cy="518400"/>
        </a:xfrm>
        <a:prstGeom prst="rect">
          <a:avLst/>
        </a:prstGeom>
        <a:solidFill>
          <a:schemeClr val="accent5">
            <a:hueOff val="6237238"/>
            <a:satOff val="-4013"/>
            <a:lumOff val="2744"/>
            <a:alphaOff val="0"/>
          </a:schemeClr>
        </a:solidFill>
        <a:ln w="19050" cap="rnd" cmpd="sng" algn="ctr">
          <a:solidFill>
            <a:schemeClr val="accent5">
              <a:hueOff val="6237238"/>
              <a:satOff val="-4013"/>
              <a:lumOff val="2744"/>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lang="en-US" sz="1800" b="1" i="0" kern="1200" dirty="0">
              <a:solidFill>
                <a:schemeClr val="bg1"/>
              </a:solidFill>
              <a:effectLst>
                <a:outerShdw blurRad="50800" dist="38100" dir="2700000" algn="tl" rotWithShape="0">
                  <a:prstClr val="black">
                    <a:alpha val="40000"/>
                  </a:prstClr>
                </a:outerShdw>
              </a:effectLst>
              <a:latin typeface="Avenir Black" panose="02000503020000020003" pitchFamily="2" charset="0"/>
            </a:rPr>
            <a:t>Type 4</a:t>
          </a:r>
        </a:p>
      </dsp:txBody>
      <dsp:txXfrm>
        <a:off x="6581437" y="81126"/>
        <a:ext cx="1923461" cy="518400"/>
      </dsp:txXfrm>
    </dsp:sp>
    <dsp:sp modelId="{BE853FBF-22CD-4344-B3E4-8DCF4ACC8D7C}">
      <dsp:nvSpPr>
        <dsp:cNvPr id="0" name=""/>
        <dsp:cNvSpPr/>
      </dsp:nvSpPr>
      <dsp:spPr>
        <a:xfrm>
          <a:off x="6581437" y="599526"/>
          <a:ext cx="1923461" cy="2606691"/>
        </a:xfrm>
        <a:prstGeom prst="rect">
          <a:avLst/>
        </a:prstGeom>
        <a:solidFill>
          <a:schemeClr val="accent5">
            <a:tint val="40000"/>
            <a:alpha val="90000"/>
            <a:hueOff val="6029015"/>
            <a:satOff val="58"/>
            <a:lumOff val="463"/>
            <a:alphaOff val="0"/>
          </a:schemeClr>
        </a:solidFill>
        <a:ln w="19050" cap="rnd" cmpd="sng" algn="ctr">
          <a:solidFill>
            <a:schemeClr val="accent5">
              <a:tint val="40000"/>
              <a:alpha val="90000"/>
              <a:hueOff val="6029015"/>
              <a:satOff val="58"/>
              <a:lumOff val="463"/>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lang="en-US" sz="1800" b="0" i="0" kern="1200" dirty="0">
              <a:latin typeface="Avenir Light" panose="020B0402020203020204" pitchFamily="34" charset="77"/>
            </a:rPr>
            <a:t>Generation of lists</a:t>
          </a:r>
        </a:p>
        <a:p>
          <a:pPr marL="171450" lvl="1" indent="-171450" algn="l" defTabSz="800100">
            <a:lnSpc>
              <a:spcPct val="90000"/>
            </a:lnSpc>
            <a:spcBef>
              <a:spcPct val="0"/>
            </a:spcBef>
            <a:spcAft>
              <a:spcPct val="15000"/>
            </a:spcAft>
            <a:buChar char="•"/>
          </a:pPr>
          <a:r>
            <a:rPr lang="en-US" sz="1800" b="0" i="0" kern="1200" dirty="0">
              <a:latin typeface="Avenir Light" panose="020B0402020203020204" pitchFamily="34" charset="77"/>
            </a:rPr>
            <a:t>Generation of reports</a:t>
          </a:r>
        </a:p>
        <a:p>
          <a:pPr marL="171450" lvl="1" indent="-171450" algn="l" defTabSz="800100">
            <a:lnSpc>
              <a:spcPct val="90000"/>
            </a:lnSpc>
            <a:spcBef>
              <a:spcPct val="0"/>
            </a:spcBef>
            <a:spcAft>
              <a:spcPct val="15000"/>
            </a:spcAft>
            <a:buChar char="•"/>
          </a:pPr>
          <a:r>
            <a:rPr lang="en-US" sz="1800" b="0" i="0" kern="1200" dirty="0">
              <a:latin typeface="Avenir Light" panose="020B0402020203020204" pitchFamily="34" charset="77"/>
            </a:rPr>
            <a:t>Includes grouping, filtering, and sorting</a:t>
          </a:r>
        </a:p>
      </dsp:txBody>
      <dsp:txXfrm>
        <a:off x="6581437" y="599526"/>
        <a:ext cx="1923461" cy="260669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B31055C-FD96-F740-ABDE-A02CAEED3F8C}">
      <dsp:nvSpPr>
        <dsp:cNvPr id="0" name=""/>
        <dsp:cNvSpPr/>
      </dsp:nvSpPr>
      <dsp:spPr>
        <a:xfrm>
          <a:off x="1744" y="16178"/>
          <a:ext cx="1701202" cy="680481"/>
        </a:xfrm>
        <a:prstGeom prst="rect">
          <a:avLst/>
        </a:prstGeom>
        <a:solidFill>
          <a:schemeClr val="accent2">
            <a:hueOff val="0"/>
            <a:satOff val="0"/>
            <a:lumOff val="0"/>
            <a:alphaOff val="0"/>
          </a:schemeClr>
        </a:solidFill>
        <a:ln w="19050"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65024" rIns="113792" bIns="65024"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Avenir Book" panose="02000503020000020003" pitchFamily="2" charset="0"/>
            </a:rPr>
            <a:t>FILE 1</a:t>
          </a:r>
        </a:p>
      </dsp:txBody>
      <dsp:txXfrm>
        <a:off x="1744" y="16178"/>
        <a:ext cx="1701202" cy="680481"/>
      </dsp:txXfrm>
    </dsp:sp>
    <dsp:sp modelId="{BD983F84-9B39-744E-9664-7A8CC85BBD78}">
      <dsp:nvSpPr>
        <dsp:cNvPr id="0" name=""/>
        <dsp:cNvSpPr/>
      </dsp:nvSpPr>
      <dsp:spPr>
        <a:xfrm>
          <a:off x="1744" y="696660"/>
          <a:ext cx="1701202" cy="1361520"/>
        </a:xfrm>
        <a:prstGeom prst="rect">
          <a:avLst/>
        </a:prstGeom>
        <a:solidFill>
          <a:schemeClr val="accent2">
            <a:alpha val="90000"/>
            <a:tint val="40000"/>
            <a:hueOff val="0"/>
            <a:satOff val="0"/>
            <a:lumOff val="0"/>
            <a:alphaOff val="0"/>
          </a:schemeClr>
        </a:solidFill>
        <a:ln w="19050" cap="rnd"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85344" rIns="113792" bIns="128016" numCol="1" spcCol="1270" anchor="t" anchorCtr="0">
          <a:noAutofit/>
        </a:bodyPr>
        <a:lstStyle/>
        <a:p>
          <a:pPr marL="228600" lvl="1" indent="-228600" algn="l" defTabSz="889000">
            <a:lnSpc>
              <a:spcPct val="90000"/>
            </a:lnSpc>
            <a:spcBef>
              <a:spcPct val="0"/>
            </a:spcBef>
            <a:spcAft>
              <a:spcPct val="15000"/>
            </a:spcAft>
            <a:buFont typeface="Arial" panose="020B0604020202020204" pitchFamily="34" charset="0"/>
            <a:buChar char="•"/>
          </a:pPr>
          <a:r>
            <a:rPr lang="en-US" sz="1600" kern="1200" dirty="0">
              <a:solidFill>
                <a:prstClr val="black">
                  <a:hueOff val="0"/>
                  <a:satOff val="0"/>
                  <a:lumOff val="0"/>
                  <a:alphaOff val="0"/>
                </a:prstClr>
              </a:solidFill>
              <a:latin typeface="Avenir Book" panose="02000503020000020003" pitchFamily="2" charset="0"/>
              <a:ea typeface="+mn-ea"/>
              <a:cs typeface="+mn-cs"/>
            </a:rPr>
            <a:t>Student Data</a:t>
          </a:r>
        </a:p>
      </dsp:txBody>
      <dsp:txXfrm>
        <a:off x="1744" y="696660"/>
        <a:ext cx="1701202" cy="1361520"/>
      </dsp:txXfrm>
    </dsp:sp>
    <dsp:sp modelId="{C078FA9A-6202-DD4B-AD88-24FABEA80FF3}">
      <dsp:nvSpPr>
        <dsp:cNvPr id="0" name=""/>
        <dsp:cNvSpPr/>
      </dsp:nvSpPr>
      <dsp:spPr>
        <a:xfrm>
          <a:off x="1941115" y="16178"/>
          <a:ext cx="1701202" cy="680481"/>
        </a:xfrm>
        <a:prstGeom prst="rect">
          <a:avLst/>
        </a:prstGeom>
        <a:solidFill>
          <a:schemeClr val="accent2">
            <a:hueOff val="0"/>
            <a:satOff val="0"/>
            <a:lumOff val="0"/>
            <a:alphaOff val="0"/>
          </a:schemeClr>
        </a:solidFill>
        <a:ln w="19050"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65024" rIns="113792" bIns="65024"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Avenir Book" panose="02000503020000020003" pitchFamily="2" charset="0"/>
            </a:rPr>
            <a:t>FILE 2</a:t>
          </a:r>
        </a:p>
      </dsp:txBody>
      <dsp:txXfrm>
        <a:off x="1941115" y="16178"/>
        <a:ext cx="1701202" cy="680481"/>
      </dsp:txXfrm>
    </dsp:sp>
    <dsp:sp modelId="{F09BC519-EAFE-954A-911A-82157074C352}">
      <dsp:nvSpPr>
        <dsp:cNvPr id="0" name=""/>
        <dsp:cNvSpPr/>
      </dsp:nvSpPr>
      <dsp:spPr>
        <a:xfrm>
          <a:off x="1941115" y="696660"/>
          <a:ext cx="1701202" cy="1361520"/>
        </a:xfrm>
        <a:prstGeom prst="rect">
          <a:avLst/>
        </a:prstGeom>
        <a:solidFill>
          <a:schemeClr val="accent2">
            <a:alpha val="90000"/>
            <a:tint val="40000"/>
            <a:hueOff val="0"/>
            <a:satOff val="0"/>
            <a:lumOff val="0"/>
            <a:alphaOff val="0"/>
          </a:schemeClr>
        </a:solidFill>
        <a:ln w="19050" cap="rnd"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85344" rIns="113792" bIns="128016" numCol="1" spcCol="1270" anchor="t" anchorCtr="0">
          <a:noAutofit/>
        </a:bodyPr>
        <a:lstStyle/>
        <a:p>
          <a:pPr marL="171450" lvl="1" indent="-171450" algn="l" defTabSz="711200">
            <a:lnSpc>
              <a:spcPct val="90000"/>
            </a:lnSpc>
            <a:spcBef>
              <a:spcPct val="0"/>
            </a:spcBef>
            <a:spcAft>
              <a:spcPct val="15000"/>
            </a:spcAft>
            <a:buChar char="•"/>
          </a:pPr>
          <a:r>
            <a:rPr lang="en-US" sz="1600" kern="1200" dirty="0">
              <a:latin typeface="Avenir Book" panose="02000503020000020003" pitchFamily="2" charset="0"/>
            </a:rPr>
            <a:t>Course Data</a:t>
          </a:r>
        </a:p>
      </dsp:txBody>
      <dsp:txXfrm>
        <a:off x="1941115" y="696660"/>
        <a:ext cx="1701202" cy="1361520"/>
      </dsp:txXfrm>
    </dsp:sp>
    <dsp:sp modelId="{3FDCE474-AA78-2C4F-8B4B-DED57A00BFAB}">
      <dsp:nvSpPr>
        <dsp:cNvPr id="0" name=""/>
        <dsp:cNvSpPr/>
      </dsp:nvSpPr>
      <dsp:spPr>
        <a:xfrm>
          <a:off x="3880486" y="16178"/>
          <a:ext cx="1701202" cy="680481"/>
        </a:xfrm>
        <a:prstGeom prst="rect">
          <a:avLst/>
        </a:prstGeom>
        <a:solidFill>
          <a:schemeClr val="accent2">
            <a:hueOff val="0"/>
            <a:satOff val="0"/>
            <a:lumOff val="0"/>
            <a:alphaOff val="0"/>
          </a:schemeClr>
        </a:solidFill>
        <a:ln w="19050"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65024" rIns="113792" bIns="65024"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Avenir Book" panose="02000503020000020003" pitchFamily="2" charset="0"/>
            </a:rPr>
            <a:t>FILE 3</a:t>
          </a:r>
        </a:p>
      </dsp:txBody>
      <dsp:txXfrm>
        <a:off x="3880486" y="16178"/>
        <a:ext cx="1701202" cy="680481"/>
      </dsp:txXfrm>
    </dsp:sp>
    <dsp:sp modelId="{D3F22630-3D51-E34B-862F-4838F0D08881}">
      <dsp:nvSpPr>
        <dsp:cNvPr id="0" name=""/>
        <dsp:cNvSpPr/>
      </dsp:nvSpPr>
      <dsp:spPr>
        <a:xfrm>
          <a:off x="3880486" y="696660"/>
          <a:ext cx="1701202" cy="1361520"/>
        </a:xfrm>
        <a:prstGeom prst="rect">
          <a:avLst/>
        </a:prstGeom>
        <a:solidFill>
          <a:schemeClr val="accent2">
            <a:alpha val="90000"/>
            <a:tint val="40000"/>
            <a:hueOff val="0"/>
            <a:satOff val="0"/>
            <a:lumOff val="0"/>
            <a:alphaOff val="0"/>
          </a:schemeClr>
        </a:solidFill>
        <a:ln w="19050" cap="rnd"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85344" rIns="113792" bIns="128016" numCol="1" spcCol="1270" anchor="t" anchorCtr="0">
          <a:noAutofit/>
        </a:bodyPr>
        <a:lstStyle/>
        <a:p>
          <a:pPr marL="171450" lvl="1" indent="-171450" algn="l" defTabSz="711200">
            <a:lnSpc>
              <a:spcPct val="90000"/>
            </a:lnSpc>
            <a:spcBef>
              <a:spcPct val="0"/>
            </a:spcBef>
            <a:spcAft>
              <a:spcPct val="15000"/>
            </a:spcAft>
            <a:buChar char="•"/>
          </a:pPr>
          <a:r>
            <a:rPr lang="en-US" sz="1600" kern="1200" dirty="0">
              <a:latin typeface="Avenir Book" panose="02000503020000020003" pitchFamily="2" charset="0"/>
            </a:rPr>
            <a:t>Enrollment &amp; grade data of student in a course</a:t>
          </a:r>
        </a:p>
      </dsp:txBody>
      <dsp:txXfrm>
        <a:off x="3880486" y="696660"/>
        <a:ext cx="1701202" cy="1361520"/>
      </dsp:txXfrm>
    </dsp:sp>
  </dsp:spTree>
</dsp:drawing>
</file>

<file path=ppt/diagrams/layout1.xml><?xml version="1.0" encoding="utf-8"?>
<dgm:layoutDef xmlns:dgm="http://schemas.openxmlformats.org/drawingml/2006/diagram" xmlns:a="http://schemas.openxmlformats.org/drawingml/2006/main" uniqueId="urn:microsoft.com/office/officeart/2018/5/layout/IconLeafLabelList">
  <dgm:title val="Icon Leaf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round2DiagRect" r:blip="">
            <dgm:adjLst/>
            <dgm:extLst>
              <a:ext uri="{B698B0E9-8C71-41B9-8309-B3DCBF30829C}">
                <dgm1612:spPr xmlns:dgm1612="http://schemas.microsoft.com/office/drawing/2016/12/diagram">
                  <a:prstGeom prst="round2DiagRect">
                    <a:avLst>
                      <a:gd name="adj1" fmla="val 29727"/>
                      <a:gd name="adj2" fmla="val 0"/>
                    </a:avLst>
                  </a:prstGeom>
                </dgm1612:spPr>
              </a:ext>
            </dgm:ext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6EBFD4F-F728-D14D-9B3F-C442752DDAD0}" type="datetimeFigureOut">
              <a:rPr lang="en-US" smtClean="0"/>
              <a:t>9/6/21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2221664-64E6-D642-8770-765BBB6EAC11}" type="slidenum">
              <a:rPr lang="en-US" smtClean="0"/>
              <a:t>‹#›</a:t>
            </a:fld>
            <a:endParaRPr lang="en-US"/>
          </a:p>
        </p:txBody>
      </p:sp>
    </p:spTree>
    <p:extLst>
      <p:ext uri="{BB962C8B-B14F-4D97-AF65-F5344CB8AC3E}">
        <p14:creationId xmlns:p14="http://schemas.microsoft.com/office/powerpoint/2010/main" val="31522745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Welcome to this session on File-based &amp; database systems, where the components &amp; structure of these types of systems will be discussed. The evolution of database systems to overcome the challenges with traditional file-based systems will also be presented.</a:t>
            </a:r>
          </a:p>
        </p:txBody>
      </p:sp>
      <p:sp>
        <p:nvSpPr>
          <p:cNvPr id="4" name="Slide Number Placeholder 3"/>
          <p:cNvSpPr>
            <a:spLocks noGrp="1"/>
          </p:cNvSpPr>
          <p:nvPr>
            <p:ph type="sldNum" sz="quarter" idx="5"/>
          </p:nvPr>
        </p:nvSpPr>
        <p:spPr/>
        <p:txBody>
          <a:bodyPr/>
          <a:lstStyle/>
          <a:p>
            <a:fld id="{72221664-64E6-D642-8770-765BBB6EAC11}" type="slidenum">
              <a:rPr lang="en-US" smtClean="0"/>
              <a:t>1</a:t>
            </a:fld>
            <a:endParaRPr lang="en-US"/>
          </a:p>
        </p:txBody>
      </p:sp>
    </p:spTree>
    <p:extLst>
      <p:ext uri="{BB962C8B-B14F-4D97-AF65-F5344CB8AC3E}">
        <p14:creationId xmlns:p14="http://schemas.microsoft.com/office/powerpoint/2010/main" val="32604847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2221664-64E6-D642-8770-765BBB6EAC11}" type="slidenum">
              <a:rPr lang="en-US" smtClean="0"/>
              <a:t>10</a:t>
            </a:fld>
            <a:endParaRPr lang="en-US"/>
          </a:p>
        </p:txBody>
      </p:sp>
    </p:spTree>
    <p:extLst>
      <p:ext uri="{BB962C8B-B14F-4D97-AF65-F5344CB8AC3E}">
        <p14:creationId xmlns:p14="http://schemas.microsoft.com/office/powerpoint/2010/main" val="20400922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2221664-64E6-D642-8770-765BBB6EAC11}" type="slidenum">
              <a:rPr lang="en-US" smtClean="0"/>
              <a:t>11</a:t>
            </a:fld>
            <a:endParaRPr lang="en-US"/>
          </a:p>
        </p:txBody>
      </p:sp>
    </p:spTree>
    <p:extLst>
      <p:ext uri="{BB962C8B-B14F-4D97-AF65-F5344CB8AC3E}">
        <p14:creationId xmlns:p14="http://schemas.microsoft.com/office/powerpoint/2010/main" val="15481094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critical look at the file system method allows you to understand its shortcomings, which led to the development of modern databases. The following issues about file-based systems that will be discussed here, severely challenge the types &amp; accuracy of information that can be created from the data.</a:t>
            </a:r>
          </a:p>
          <a:p>
            <a:endParaRPr lang="en-US" dirty="0"/>
          </a:p>
          <a:p>
            <a:r>
              <a:rPr lang="en-US" dirty="0"/>
              <a:t>Using databases &amp; database systems is not fool-proof. If you were unaware of the problems with file-based systems, these problems can still recur and be committed in a database environment.</a:t>
            </a:r>
          </a:p>
        </p:txBody>
      </p:sp>
      <p:sp>
        <p:nvSpPr>
          <p:cNvPr id="4" name="Slide Number Placeholder 3"/>
          <p:cNvSpPr>
            <a:spLocks noGrp="1"/>
          </p:cNvSpPr>
          <p:nvPr>
            <p:ph type="sldNum" sz="quarter" idx="5"/>
          </p:nvPr>
        </p:nvSpPr>
        <p:spPr/>
        <p:txBody>
          <a:bodyPr/>
          <a:lstStyle/>
          <a:p>
            <a:fld id="{72221664-64E6-D642-8770-765BBB6EAC11}" type="slidenum">
              <a:rPr lang="en-US" smtClean="0"/>
              <a:t>16</a:t>
            </a:fld>
            <a:endParaRPr lang="en-US"/>
          </a:p>
        </p:txBody>
      </p:sp>
    </p:spTree>
    <p:extLst>
      <p:ext uri="{BB962C8B-B14F-4D97-AF65-F5344CB8AC3E}">
        <p14:creationId xmlns:p14="http://schemas.microsoft.com/office/powerpoint/2010/main" val="41412980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2221664-64E6-D642-8770-765BBB6EAC11}" type="slidenum">
              <a:rPr lang="en-US" smtClean="0"/>
              <a:t>17</a:t>
            </a:fld>
            <a:endParaRPr lang="en-US"/>
          </a:p>
        </p:txBody>
      </p:sp>
    </p:spTree>
    <p:extLst>
      <p:ext uri="{BB962C8B-B14F-4D97-AF65-F5344CB8AC3E}">
        <p14:creationId xmlns:p14="http://schemas.microsoft.com/office/powerpoint/2010/main" val="405497834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2221664-64E6-D642-8770-765BBB6EAC11}" type="slidenum">
              <a:rPr lang="en-US" smtClean="0"/>
              <a:t>18</a:t>
            </a:fld>
            <a:endParaRPr lang="en-US"/>
          </a:p>
        </p:txBody>
      </p:sp>
    </p:spTree>
    <p:extLst>
      <p:ext uri="{BB962C8B-B14F-4D97-AF65-F5344CB8AC3E}">
        <p14:creationId xmlns:p14="http://schemas.microsoft.com/office/powerpoint/2010/main" val="333770151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2221664-64E6-D642-8770-765BBB6EAC11}" type="slidenum">
              <a:rPr lang="en-US" smtClean="0"/>
              <a:t>19</a:t>
            </a:fld>
            <a:endParaRPr lang="en-US"/>
          </a:p>
        </p:txBody>
      </p:sp>
    </p:spTree>
    <p:extLst>
      <p:ext uri="{BB962C8B-B14F-4D97-AF65-F5344CB8AC3E}">
        <p14:creationId xmlns:p14="http://schemas.microsoft.com/office/powerpoint/2010/main" val="163583973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2221664-64E6-D642-8770-765BBB6EAC11}" type="slidenum">
              <a:rPr lang="en-US" smtClean="0"/>
              <a:t>20</a:t>
            </a:fld>
            <a:endParaRPr lang="en-US"/>
          </a:p>
        </p:txBody>
      </p:sp>
    </p:spTree>
    <p:extLst>
      <p:ext uri="{BB962C8B-B14F-4D97-AF65-F5344CB8AC3E}">
        <p14:creationId xmlns:p14="http://schemas.microsoft.com/office/powerpoint/2010/main" val="17621941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2221664-64E6-D642-8770-765BBB6EAC11}" type="slidenum">
              <a:rPr lang="en-US" smtClean="0"/>
              <a:t>21</a:t>
            </a:fld>
            <a:endParaRPr lang="en-US"/>
          </a:p>
        </p:txBody>
      </p:sp>
    </p:spTree>
    <p:extLst>
      <p:ext uri="{BB962C8B-B14F-4D97-AF65-F5344CB8AC3E}">
        <p14:creationId xmlns:p14="http://schemas.microsoft.com/office/powerpoint/2010/main" val="289818887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2221664-64E6-D642-8770-765BBB6EAC11}" type="slidenum">
              <a:rPr lang="en-US" smtClean="0"/>
              <a:t>22</a:t>
            </a:fld>
            <a:endParaRPr lang="en-US"/>
          </a:p>
        </p:txBody>
      </p:sp>
    </p:spTree>
    <p:extLst>
      <p:ext uri="{BB962C8B-B14F-4D97-AF65-F5344CB8AC3E}">
        <p14:creationId xmlns:p14="http://schemas.microsoft.com/office/powerpoint/2010/main" val="45425323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2221664-64E6-D642-8770-765BBB6EAC11}" type="slidenum">
              <a:rPr lang="en-US" smtClean="0"/>
              <a:t>23</a:t>
            </a:fld>
            <a:endParaRPr lang="en-US"/>
          </a:p>
        </p:txBody>
      </p:sp>
    </p:spTree>
    <p:extLst>
      <p:ext uri="{BB962C8B-B14F-4D97-AF65-F5344CB8AC3E}">
        <p14:creationId xmlns:p14="http://schemas.microsoft.com/office/powerpoint/2010/main" val="34412627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defined what data &amp; information are, as well as knowledge, and how they are are produced.</a:t>
            </a:r>
          </a:p>
          <a:p>
            <a:r>
              <a:rPr lang="en-US" dirty="0"/>
              <a:t>The different characteristics or dimensions of quality information and their importance were also presented.</a:t>
            </a:r>
          </a:p>
          <a:p>
            <a:r>
              <a:rPr lang="en-US" dirty="0"/>
              <a:t>Lastly, we also covered the phases of the data management lifecycle &amp; the 4 types of data processing.</a:t>
            </a:r>
          </a:p>
        </p:txBody>
      </p:sp>
      <p:sp>
        <p:nvSpPr>
          <p:cNvPr id="4" name="Slide Number Placeholder 3"/>
          <p:cNvSpPr>
            <a:spLocks noGrp="1"/>
          </p:cNvSpPr>
          <p:nvPr>
            <p:ph type="sldNum" sz="quarter" idx="5"/>
          </p:nvPr>
        </p:nvSpPr>
        <p:spPr/>
        <p:txBody>
          <a:bodyPr/>
          <a:lstStyle/>
          <a:p>
            <a:fld id="{72221664-64E6-D642-8770-765BBB6EAC11}" type="slidenum">
              <a:rPr lang="en-US" smtClean="0"/>
              <a:t>2</a:t>
            </a:fld>
            <a:endParaRPr lang="en-US"/>
          </a:p>
        </p:txBody>
      </p:sp>
    </p:spTree>
    <p:extLst>
      <p:ext uri="{BB962C8B-B14F-4D97-AF65-F5344CB8AC3E}">
        <p14:creationId xmlns:p14="http://schemas.microsoft.com/office/powerpoint/2010/main" val="23770984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2221664-64E6-D642-8770-765BBB6EAC11}" type="slidenum">
              <a:rPr lang="en-US" smtClean="0"/>
              <a:t>25</a:t>
            </a:fld>
            <a:endParaRPr lang="en-US"/>
          </a:p>
        </p:txBody>
      </p:sp>
    </p:spTree>
    <p:extLst>
      <p:ext uri="{BB962C8B-B14F-4D97-AF65-F5344CB8AC3E}">
        <p14:creationId xmlns:p14="http://schemas.microsoft.com/office/powerpoint/2010/main" val="165880947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2221664-64E6-D642-8770-765BBB6EAC11}" type="slidenum">
              <a:rPr lang="en-US" smtClean="0"/>
              <a:t>26</a:t>
            </a:fld>
            <a:endParaRPr lang="en-US"/>
          </a:p>
        </p:txBody>
      </p:sp>
    </p:spTree>
    <p:extLst>
      <p:ext uri="{BB962C8B-B14F-4D97-AF65-F5344CB8AC3E}">
        <p14:creationId xmlns:p14="http://schemas.microsoft.com/office/powerpoint/2010/main" val="256811089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2221664-64E6-D642-8770-765BBB6EAC11}" type="slidenum">
              <a:rPr lang="en-US" smtClean="0"/>
              <a:t>27</a:t>
            </a:fld>
            <a:endParaRPr lang="en-US"/>
          </a:p>
        </p:txBody>
      </p:sp>
    </p:spTree>
    <p:extLst>
      <p:ext uri="{BB962C8B-B14F-4D97-AF65-F5344CB8AC3E}">
        <p14:creationId xmlns:p14="http://schemas.microsoft.com/office/powerpoint/2010/main" val="194808138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2221664-64E6-D642-8770-765BBB6EAC11}" type="slidenum">
              <a:rPr lang="en-US" smtClean="0"/>
              <a:t>28</a:t>
            </a:fld>
            <a:endParaRPr lang="en-US"/>
          </a:p>
        </p:txBody>
      </p:sp>
    </p:spTree>
    <p:extLst>
      <p:ext uri="{BB962C8B-B14F-4D97-AF65-F5344CB8AC3E}">
        <p14:creationId xmlns:p14="http://schemas.microsoft.com/office/powerpoint/2010/main" val="332270457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2221664-64E6-D642-8770-765BBB6EAC11}" type="slidenum">
              <a:rPr lang="en-US" smtClean="0"/>
              <a:t>29</a:t>
            </a:fld>
            <a:endParaRPr lang="en-US"/>
          </a:p>
        </p:txBody>
      </p:sp>
    </p:spTree>
    <p:extLst>
      <p:ext uri="{BB962C8B-B14F-4D97-AF65-F5344CB8AC3E}">
        <p14:creationId xmlns:p14="http://schemas.microsoft.com/office/powerpoint/2010/main" val="295748120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 definitely not.</a:t>
            </a:r>
          </a:p>
          <a:p>
            <a:r>
              <a:rPr lang="en-US" dirty="0"/>
              <a:t>We don’t always need a database or database system for storing everything. There will always be a place for files to be used as a way to store data.</a:t>
            </a:r>
          </a:p>
        </p:txBody>
      </p:sp>
      <p:sp>
        <p:nvSpPr>
          <p:cNvPr id="4" name="Slide Number Placeholder 3"/>
          <p:cNvSpPr>
            <a:spLocks noGrp="1"/>
          </p:cNvSpPr>
          <p:nvPr>
            <p:ph type="sldNum" sz="quarter" idx="5"/>
          </p:nvPr>
        </p:nvSpPr>
        <p:spPr/>
        <p:txBody>
          <a:bodyPr/>
          <a:lstStyle/>
          <a:p>
            <a:fld id="{72221664-64E6-D642-8770-765BBB6EAC11}" type="slidenum">
              <a:rPr lang="en-US" smtClean="0"/>
              <a:t>30</a:t>
            </a:fld>
            <a:endParaRPr lang="en-US"/>
          </a:p>
        </p:txBody>
      </p:sp>
    </p:spTree>
    <p:extLst>
      <p:ext uri="{BB962C8B-B14F-4D97-AF65-F5344CB8AC3E}">
        <p14:creationId xmlns:p14="http://schemas.microsoft.com/office/powerpoint/2010/main" val="325267819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2221664-64E6-D642-8770-765BBB6EAC11}" type="slidenum">
              <a:rPr lang="en-US" smtClean="0"/>
              <a:t>31</a:t>
            </a:fld>
            <a:endParaRPr lang="en-US"/>
          </a:p>
        </p:txBody>
      </p:sp>
    </p:spTree>
    <p:extLst>
      <p:ext uri="{BB962C8B-B14F-4D97-AF65-F5344CB8AC3E}">
        <p14:creationId xmlns:p14="http://schemas.microsoft.com/office/powerpoint/2010/main" val="291086530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there is an </a:t>
            </a:r>
            <a:r>
              <a:rPr lang="en-US" dirty="0" err="1"/>
              <a:t>AnimoSpace</a:t>
            </a:r>
            <a:r>
              <a:rPr lang="en-US" dirty="0"/>
              <a:t> discussion board created in your class for this topic, kindly post your questions there in order for the rest of the class to see the replies. Otherwise, you may reach out to your instructor through the communication channels provided.</a:t>
            </a:r>
          </a:p>
        </p:txBody>
      </p:sp>
      <p:sp>
        <p:nvSpPr>
          <p:cNvPr id="4" name="Slide Number Placeholder 3"/>
          <p:cNvSpPr>
            <a:spLocks noGrp="1"/>
          </p:cNvSpPr>
          <p:nvPr>
            <p:ph type="sldNum" sz="quarter" idx="5"/>
          </p:nvPr>
        </p:nvSpPr>
        <p:spPr/>
        <p:txBody>
          <a:bodyPr/>
          <a:lstStyle/>
          <a:p>
            <a:fld id="{72221664-64E6-D642-8770-765BBB6EAC11}" type="slidenum">
              <a:rPr lang="en-US" smtClean="0"/>
              <a:t>32</a:t>
            </a:fld>
            <a:endParaRPr lang="en-US"/>
          </a:p>
        </p:txBody>
      </p:sp>
    </p:spTree>
    <p:extLst>
      <p:ext uri="{BB962C8B-B14F-4D97-AF65-F5344CB8AC3E}">
        <p14:creationId xmlns:p14="http://schemas.microsoft.com/office/powerpoint/2010/main" val="98290935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 is the end of this session. Please check the </a:t>
            </a:r>
            <a:r>
              <a:rPr lang="en-US" dirty="0" err="1"/>
              <a:t>AnimoSpace</a:t>
            </a:r>
            <a:r>
              <a:rPr lang="en-US" dirty="0"/>
              <a:t> course for your section and keep yourself updated regarding other relevant materials or tasks on this topic. Thank you and keep safe always.</a:t>
            </a:r>
          </a:p>
        </p:txBody>
      </p:sp>
      <p:sp>
        <p:nvSpPr>
          <p:cNvPr id="4" name="Slide Number Placeholder 3"/>
          <p:cNvSpPr>
            <a:spLocks noGrp="1"/>
          </p:cNvSpPr>
          <p:nvPr>
            <p:ph type="sldNum" sz="quarter" idx="5"/>
          </p:nvPr>
        </p:nvSpPr>
        <p:spPr/>
        <p:txBody>
          <a:bodyPr/>
          <a:lstStyle/>
          <a:p>
            <a:fld id="{72221664-64E6-D642-8770-765BBB6EAC11}" type="slidenum">
              <a:rPr lang="en-US" smtClean="0"/>
              <a:t>33</a:t>
            </a:fld>
            <a:endParaRPr lang="en-US"/>
          </a:p>
        </p:txBody>
      </p:sp>
    </p:spTree>
    <p:extLst>
      <p:ext uri="{BB962C8B-B14F-4D97-AF65-F5344CB8AC3E}">
        <p14:creationId xmlns:p14="http://schemas.microsoft.com/office/powerpoint/2010/main" val="10554634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session aims at understanding what file-based systems are and their structure; understanding the issues of file-based systems; and understanding the basics of database systems and how they came about.</a:t>
            </a:r>
          </a:p>
        </p:txBody>
      </p:sp>
      <p:sp>
        <p:nvSpPr>
          <p:cNvPr id="4" name="Slide Number Placeholder 3"/>
          <p:cNvSpPr>
            <a:spLocks noGrp="1"/>
          </p:cNvSpPr>
          <p:nvPr>
            <p:ph type="sldNum" sz="quarter" idx="5"/>
          </p:nvPr>
        </p:nvSpPr>
        <p:spPr/>
        <p:txBody>
          <a:bodyPr/>
          <a:lstStyle/>
          <a:p>
            <a:fld id="{72221664-64E6-D642-8770-765BBB6EAC11}" type="slidenum">
              <a:rPr lang="en-US" smtClean="0"/>
              <a:t>3</a:t>
            </a:fld>
            <a:endParaRPr lang="en-US"/>
          </a:p>
        </p:txBody>
      </p:sp>
    </p:spTree>
    <p:extLst>
      <p:ext uri="{BB962C8B-B14F-4D97-AF65-F5344CB8AC3E}">
        <p14:creationId xmlns:p14="http://schemas.microsoft.com/office/powerpoint/2010/main" val="10717090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File-based systems are composed of an application software, which has access to files.</a:t>
            </a:r>
          </a:p>
          <a:p>
            <a:r>
              <a:rPr lang="en-US" dirty="0"/>
              <a:t>File types can either be text or binary.</a:t>
            </a:r>
          </a:p>
        </p:txBody>
      </p:sp>
      <p:sp>
        <p:nvSpPr>
          <p:cNvPr id="4" name="Slide Number Placeholder 3"/>
          <p:cNvSpPr>
            <a:spLocks noGrp="1"/>
          </p:cNvSpPr>
          <p:nvPr>
            <p:ph type="sldNum" sz="quarter" idx="5"/>
          </p:nvPr>
        </p:nvSpPr>
        <p:spPr/>
        <p:txBody>
          <a:bodyPr/>
          <a:lstStyle/>
          <a:p>
            <a:fld id="{72221664-64E6-D642-8770-765BBB6EAC11}" type="slidenum">
              <a:rPr lang="en-US" smtClean="0"/>
              <a:t>4</a:t>
            </a:fld>
            <a:endParaRPr lang="en-US"/>
          </a:p>
        </p:txBody>
      </p:sp>
    </p:spTree>
    <p:extLst>
      <p:ext uri="{BB962C8B-B14F-4D97-AF65-F5344CB8AC3E}">
        <p14:creationId xmlns:p14="http://schemas.microsoft.com/office/powerpoint/2010/main" val="32489091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2221664-64E6-D642-8770-765BBB6EAC11}" type="slidenum">
              <a:rPr lang="en-US" smtClean="0"/>
              <a:t>5</a:t>
            </a:fld>
            <a:endParaRPr lang="en-US"/>
          </a:p>
        </p:txBody>
      </p:sp>
    </p:spTree>
    <p:extLst>
      <p:ext uri="{BB962C8B-B14F-4D97-AF65-F5344CB8AC3E}">
        <p14:creationId xmlns:p14="http://schemas.microsoft.com/office/powerpoint/2010/main" val="31535201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2221664-64E6-D642-8770-765BBB6EAC11}" type="slidenum">
              <a:rPr lang="en-US" smtClean="0"/>
              <a:t>6</a:t>
            </a:fld>
            <a:endParaRPr lang="en-US"/>
          </a:p>
        </p:txBody>
      </p:sp>
    </p:spTree>
    <p:extLst>
      <p:ext uri="{BB962C8B-B14F-4D97-AF65-F5344CB8AC3E}">
        <p14:creationId xmlns:p14="http://schemas.microsoft.com/office/powerpoint/2010/main" val="11667638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look at an example of a file-based system the human resources department. The HR department can keep records of their employees and individually store them in files containing the employee’s name, contact number, address, the date he/she was hired, salary, tax bracket, and their number of dependents.</a:t>
            </a:r>
          </a:p>
        </p:txBody>
      </p:sp>
      <p:sp>
        <p:nvSpPr>
          <p:cNvPr id="4" name="Slide Number Placeholder 3"/>
          <p:cNvSpPr>
            <a:spLocks noGrp="1"/>
          </p:cNvSpPr>
          <p:nvPr>
            <p:ph type="sldNum" sz="quarter" idx="5"/>
          </p:nvPr>
        </p:nvSpPr>
        <p:spPr/>
        <p:txBody>
          <a:bodyPr/>
          <a:lstStyle/>
          <a:p>
            <a:fld id="{72221664-64E6-D642-8770-765BBB6EAC11}" type="slidenum">
              <a:rPr lang="en-US" smtClean="0"/>
              <a:t>7</a:t>
            </a:fld>
            <a:endParaRPr lang="en-US"/>
          </a:p>
        </p:txBody>
      </p:sp>
    </p:spTree>
    <p:extLst>
      <p:ext uri="{BB962C8B-B14F-4D97-AF65-F5344CB8AC3E}">
        <p14:creationId xmlns:p14="http://schemas.microsoft.com/office/powerpoint/2010/main" val="24125755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2221664-64E6-D642-8770-765BBB6EAC11}" type="slidenum">
              <a:rPr lang="en-US" smtClean="0"/>
              <a:t>8</a:t>
            </a:fld>
            <a:endParaRPr lang="en-US"/>
          </a:p>
        </p:txBody>
      </p:sp>
    </p:spTree>
    <p:extLst>
      <p:ext uri="{BB962C8B-B14F-4D97-AF65-F5344CB8AC3E}">
        <p14:creationId xmlns:p14="http://schemas.microsoft.com/office/powerpoint/2010/main" val="18918601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2221664-64E6-D642-8770-765BBB6EAC11}" type="slidenum">
              <a:rPr lang="en-US" smtClean="0"/>
              <a:t>9</a:t>
            </a:fld>
            <a:endParaRPr lang="en-US"/>
          </a:p>
        </p:txBody>
      </p:sp>
    </p:spTree>
    <p:extLst>
      <p:ext uri="{BB962C8B-B14F-4D97-AF65-F5344CB8AC3E}">
        <p14:creationId xmlns:p14="http://schemas.microsoft.com/office/powerpoint/2010/main" val="13714814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6600" b="1" i="0">
                <a:latin typeface="Avenir Heavy" panose="02000503020000020003" pitchFamily="2" charset="0"/>
              </a:defRPr>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latin typeface="Avenir Book" panose="02000503020000020003" pitchFamily="2"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9/6/21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9/6/21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9/6/21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9/6/21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9/6/21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9/6/21</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9/6/21</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9/6/21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9/6/21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i="0">
                <a:latin typeface="Avenir Heavy" panose="02000503020000020003" pitchFamily="2" charset="0"/>
              </a:defRPr>
            </a:lvl1pPr>
          </a:lstStyle>
          <a:p>
            <a:r>
              <a:rPr lang="en-US"/>
              <a:t>Click to edit Master title style</a:t>
            </a:r>
            <a:endParaRPr lang="en-US" dirty="0"/>
          </a:p>
        </p:txBody>
      </p:sp>
      <p:sp>
        <p:nvSpPr>
          <p:cNvPr id="3" name="Content Placeholder 2"/>
          <p:cNvSpPr>
            <a:spLocks noGrp="1"/>
          </p:cNvSpPr>
          <p:nvPr>
            <p:ph idx="1"/>
          </p:nvPr>
        </p:nvSpPr>
        <p:spPr/>
        <p:txBody>
          <a:bodyPr>
            <a:normAutofit/>
          </a:bodyPr>
          <a:lstStyle>
            <a:lvl1pPr>
              <a:defRPr sz="2400">
                <a:latin typeface="Avenir Book" panose="02000503020000020003" pitchFamily="2" charset="0"/>
              </a:defRPr>
            </a:lvl1pPr>
            <a:lvl2pPr>
              <a:defRPr sz="2000">
                <a:latin typeface="Avenir Book" panose="02000503020000020003" pitchFamily="2" charset="0"/>
              </a:defRPr>
            </a:lvl2pPr>
            <a:lvl3pPr>
              <a:defRPr sz="1800">
                <a:latin typeface="Avenir Book" panose="02000503020000020003" pitchFamily="2" charset="0"/>
              </a:defRPr>
            </a:lvl3pPr>
            <a:lvl4pPr>
              <a:defRPr sz="1600">
                <a:latin typeface="Avenir Book" panose="02000503020000020003" pitchFamily="2" charset="0"/>
              </a:defRPr>
            </a:lvl4pPr>
            <a:lvl5pPr>
              <a:defRPr sz="1600">
                <a:latin typeface="Avenir Book" panose="02000503020000020003" pitchFamily="2"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4509A250-FF31-4206-8172-F9D3106AACB1}" type="datetimeFigureOut">
              <a:rPr lang="en-US" dirty="0"/>
              <a:t>9/6/21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1" i="0" cap="none">
                <a:latin typeface="Avenir Heavy" panose="02000503020000020003" pitchFamily="2" charset="0"/>
              </a:defRPr>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latin typeface="Avenir Book" panose="02000503020000020003" pitchFamily="2"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9/6/21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dirty="0"/>
              <a:t>9/6/21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dirty="0"/>
              <a:t>9/6/21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9/6/21</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9/6/21</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9/6/21</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9/6/21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9/6/21</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1.jpeg"/><Relationship Id="rId7"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16.png"/></Relationships>
</file>

<file path=ppt/slides/_rels/slide11.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1.jpeg"/><Relationship Id="rId7"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17.png"/></Relationships>
</file>

<file path=ppt/slides/_rels/slide12.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slideLayout" Target="../slideLayouts/slideLayout2.xml"/><Relationship Id="rId1" Type="http://schemas.openxmlformats.org/officeDocument/2006/relationships/tags" Target="../tags/tag5.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tags" Target="../tags/tag6.xml"/><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tags" Target="../tags/tag7.xml"/><Relationship Id="rId4" Type="http://schemas.openxmlformats.org/officeDocument/2006/relationships/image" Target="../media/image13.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tags" Target="../tags/tag8.xml"/><Relationship Id="rId4" Type="http://schemas.openxmlformats.org/officeDocument/2006/relationships/image" Target="../media/image13.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xml"/><Relationship Id="rId1" Type="http://schemas.openxmlformats.org/officeDocument/2006/relationships/tags" Target="../tags/tag9.xml"/><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ags" Target="../tags/tag1.xml"/><Relationship Id="rId5" Type="http://schemas.openxmlformats.org/officeDocument/2006/relationships/image" Target="../media/image5.png"/><Relationship Id="rId4" Type="http://schemas.openxmlformats.org/officeDocument/2006/relationships/image" Target="../media/image1.jpe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xml"/><Relationship Id="rId1" Type="http://schemas.openxmlformats.org/officeDocument/2006/relationships/tags" Target="../tags/tag10.xml"/><Relationship Id="rId4" Type="http://schemas.openxmlformats.org/officeDocument/2006/relationships/image" Target="../media/image13.png"/></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2.xml"/><Relationship Id="rId1" Type="http://schemas.openxmlformats.org/officeDocument/2006/relationships/tags" Target="../tags/tag11.xml"/><Relationship Id="rId4" Type="http://schemas.openxmlformats.org/officeDocument/2006/relationships/image" Target="../media/image13.pn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2.xml"/><Relationship Id="rId1" Type="http://schemas.openxmlformats.org/officeDocument/2006/relationships/tags" Target="../tags/tag12.xml"/><Relationship Id="rId4" Type="http://schemas.openxmlformats.org/officeDocument/2006/relationships/image" Target="../media/image13.png"/></Relationships>
</file>

<file path=ppt/slides/_rels/slide2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1.jpeg"/><Relationship Id="rId7" Type="http://schemas.openxmlformats.org/officeDocument/2006/relationships/image" Target="../media/image5.png"/><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18.png"/></Relationships>
</file>

<file path=ppt/slides/_rels/slide26.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1.jpeg"/><Relationship Id="rId7" Type="http://schemas.openxmlformats.org/officeDocument/2006/relationships/image" Target="../media/image5.png"/><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19.png"/></Relationships>
</file>

<file path=ppt/slides/_rels/slide27.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1.jpeg"/><Relationship Id="rId7" Type="http://schemas.openxmlformats.org/officeDocument/2006/relationships/image" Target="../media/image5.png"/><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20.png"/></Relationships>
</file>

<file path=ppt/slides/_rels/slide2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2.xml"/><Relationship Id="rId1" Type="http://schemas.openxmlformats.org/officeDocument/2006/relationships/tags" Target="../tags/tag13.xml"/><Relationship Id="rId4" Type="http://schemas.openxmlformats.org/officeDocument/2006/relationships/image" Target="../media/image13.png"/></Relationships>
</file>

<file path=ppt/slides/_rels/slide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notesSlide" Target="../notesSlides/notesSlide3.xml"/><Relationship Id="rId7" Type="http://schemas.openxmlformats.org/officeDocument/2006/relationships/diagramColors" Target="../diagrams/colors1.xml"/><Relationship Id="rId2" Type="http://schemas.openxmlformats.org/officeDocument/2006/relationships/slideLayout" Target="../slideLayouts/slideLayout2.xml"/><Relationship Id="rId1" Type="http://schemas.openxmlformats.org/officeDocument/2006/relationships/tags" Target="../tags/tag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13.png"/></Relationships>
</file>

<file path=ppt/slides/_rels/slide3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3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notesSlide" Target="../notesSlides/notesSlide5.xml"/><Relationship Id="rId7" Type="http://schemas.openxmlformats.org/officeDocument/2006/relationships/diagramColors" Target="../diagrams/colors2.xml"/><Relationship Id="rId2" Type="http://schemas.openxmlformats.org/officeDocument/2006/relationships/slideLayout" Target="../slideLayouts/slideLayout2.xml"/><Relationship Id="rId1" Type="http://schemas.openxmlformats.org/officeDocument/2006/relationships/tags" Target="../tags/tag3.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 Id="rId9" Type="http://schemas.openxmlformats.org/officeDocument/2006/relationships/image" Target="../media/image13.png"/></Relationships>
</file>

<file path=ppt/slides/_rels/slide6.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notesSlide" Target="../notesSlides/notesSlide6.xml"/><Relationship Id="rId7" Type="http://schemas.openxmlformats.org/officeDocument/2006/relationships/diagramColors" Target="../diagrams/colors3.xml"/><Relationship Id="rId2" Type="http://schemas.openxmlformats.org/officeDocument/2006/relationships/slideLayout" Target="../slideLayouts/slideLayout2.xml"/><Relationship Id="rId1" Type="http://schemas.openxmlformats.org/officeDocument/2006/relationships/tags" Target="../tags/tag4.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 Id="rId9"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1.jpeg"/><Relationship Id="rId7"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13.png"/></Relationships>
</file>

<file path=ppt/slides/_rels/slide9.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1.jpeg"/><Relationship Id="rId7"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Picture 3" descr="Graphical user interface&#10;&#10;Description automatically generated">
            <a:extLst>
              <a:ext uri="{FF2B5EF4-FFF2-40B4-BE49-F238E27FC236}">
                <a16:creationId xmlns:a16="http://schemas.microsoft.com/office/drawing/2014/main" id="{2899CB1D-AE64-B544-BB8D-E3136355993A}"/>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3072049908"/>
      </p:ext>
    </p:extLst>
  </p:cSld>
  <p:clrMapOvr>
    <a:masterClrMapping/>
  </p:clrMapOvr>
  <mc:AlternateContent xmlns:mc="http://schemas.openxmlformats.org/markup-compatibility/2006" xmlns:p14="http://schemas.microsoft.com/office/powerpoint/2010/main">
    <mc:Choice Requires="p14">
      <p:transition spd="slow" p14:dur="2000" advTm="17211"/>
    </mc:Choice>
    <mc:Fallback xmlns="">
      <p:transition spd="slow" advTm="17211"/>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F19BAF3-7E20-4B9D-B544-BABAEEA1FA7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1" name="Picture 10">
            <a:extLst>
              <a:ext uri="{FF2B5EF4-FFF2-40B4-BE49-F238E27FC236}">
                <a16:creationId xmlns:a16="http://schemas.microsoft.com/office/drawing/2014/main" id="{950648F4-ABCD-4DF0-8641-76CFB235472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3" name="Oval 12">
            <a:extLst>
              <a:ext uri="{FF2B5EF4-FFF2-40B4-BE49-F238E27FC236}">
                <a16:creationId xmlns:a16="http://schemas.microsoft.com/office/drawing/2014/main" id="{989BE678-777B-482A-A616-FEDC47B162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5" name="Picture 14">
            <a:extLst>
              <a:ext uri="{FF2B5EF4-FFF2-40B4-BE49-F238E27FC236}">
                <a16:creationId xmlns:a16="http://schemas.microsoft.com/office/drawing/2014/main" id="{CF1EB4BD-9C7E-4AA3-9681-C7EB0DA6250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7" name="Picture 16">
            <a:extLst>
              <a:ext uri="{FF2B5EF4-FFF2-40B4-BE49-F238E27FC236}">
                <a16:creationId xmlns:a16="http://schemas.microsoft.com/office/drawing/2014/main" id="{94AAE3AA-3759-4D28-B0EF-575F25A514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7">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9" name="Rectangle 18">
            <a:extLst>
              <a:ext uri="{FF2B5EF4-FFF2-40B4-BE49-F238E27FC236}">
                <a16:creationId xmlns:a16="http://schemas.microsoft.com/office/drawing/2014/main" id="{D28BE0C3-2102-4820-B88B-A448B184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234D2D1A-9317-6C47-9754-8BB8EEA0A377}"/>
              </a:ext>
            </a:extLst>
          </p:cNvPr>
          <p:cNvSpPr>
            <a:spLocks noGrp="1"/>
          </p:cNvSpPr>
          <p:nvPr>
            <p:ph type="title"/>
          </p:nvPr>
        </p:nvSpPr>
        <p:spPr>
          <a:xfrm>
            <a:off x="687784" y="1017200"/>
            <a:ext cx="3339281" cy="3308840"/>
          </a:xfrm>
        </p:spPr>
        <p:txBody>
          <a:bodyPr vert="horz" lIns="91440" tIns="45720" rIns="91440" bIns="45720" rtlCol="0" anchor="b">
            <a:normAutofit/>
          </a:bodyPr>
          <a:lstStyle/>
          <a:p>
            <a:pPr>
              <a:lnSpc>
                <a:spcPct val="90000"/>
              </a:lnSpc>
            </a:pPr>
            <a:r>
              <a:rPr lang="en-US" sz="3300" b="0" dirty="0">
                <a:latin typeface="Avenir Book" panose="02000503020000020003" pitchFamily="2" charset="0"/>
              </a:rPr>
              <a:t>Programmer’s view of the </a:t>
            </a:r>
            <a:br>
              <a:rPr lang="en-US" sz="3300" b="0" dirty="0">
                <a:latin typeface="Avenir Book" panose="02000503020000020003" pitchFamily="2" charset="0"/>
              </a:rPr>
            </a:br>
            <a:r>
              <a:rPr lang="en-US" sz="3300" b="0" dirty="0">
                <a:latin typeface="Avenir Book" panose="02000503020000020003" pitchFamily="2" charset="0"/>
              </a:rPr>
              <a:t>application software in a </a:t>
            </a:r>
            <a:r>
              <a:rPr lang="en-US" sz="3300" dirty="0">
                <a:solidFill>
                  <a:schemeClr val="accent3"/>
                </a:solidFill>
              </a:rPr>
              <a:t>file-based system</a:t>
            </a:r>
          </a:p>
        </p:txBody>
      </p:sp>
      <p:sp>
        <p:nvSpPr>
          <p:cNvPr id="3" name="Content Placeholder 2">
            <a:extLst>
              <a:ext uri="{FF2B5EF4-FFF2-40B4-BE49-F238E27FC236}">
                <a16:creationId xmlns:a16="http://schemas.microsoft.com/office/drawing/2014/main" id="{E1531151-E3B4-3544-B9EF-6B65A9117E89}"/>
              </a:ext>
            </a:extLst>
          </p:cNvPr>
          <p:cNvSpPr>
            <a:spLocks noGrp="1"/>
          </p:cNvSpPr>
          <p:nvPr>
            <p:ph idx="1"/>
          </p:nvPr>
        </p:nvSpPr>
        <p:spPr>
          <a:xfrm>
            <a:off x="687784" y="4548701"/>
            <a:ext cx="3339281" cy="1241715"/>
          </a:xfrm>
        </p:spPr>
        <p:txBody>
          <a:bodyPr vert="horz" lIns="91440" tIns="45720" rIns="91440" bIns="45720" rtlCol="0" anchor="t">
            <a:normAutofit/>
          </a:bodyPr>
          <a:lstStyle/>
          <a:p>
            <a:pPr marL="0" indent="0">
              <a:buNone/>
            </a:pPr>
            <a:r>
              <a:rPr lang="en-US" sz="1800" cap="all" dirty="0">
                <a:solidFill>
                  <a:schemeClr val="bg2">
                    <a:lumMod val="40000"/>
                    <a:lumOff val="60000"/>
                  </a:schemeClr>
                </a:solidFill>
              </a:rPr>
              <a:t>WRITING data INTO a BINARY file</a:t>
            </a:r>
          </a:p>
        </p:txBody>
      </p:sp>
      <p:sp>
        <p:nvSpPr>
          <p:cNvPr id="21" name="Rectangle 20">
            <a:extLst>
              <a:ext uri="{FF2B5EF4-FFF2-40B4-BE49-F238E27FC236}">
                <a16:creationId xmlns:a16="http://schemas.microsoft.com/office/drawing/2014/main" id="{BFEFF673-A9DE-416D-A04E-1D50904542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pSp>
        <p:nvGrpSpPr>
          <p:cNvPr id="29" name="Group 28">
            <a:extLst>
              <a:ext uri="{FF2B5EF4-FFF2-40B4-BE49-F238E27FC236}">
                <a16:creationId xmlns:a16="http://schemas.microsoft.com/office/drawing/2014/main" id="{CB041236-24BC-274A-BF17-84774B205CD2}"/>
              </a:ext>
            </a:extLst>
          </p:cNvPr>
          <p:cNvGrpSpPr/>
          <p:nvPr/>
        </p:nvGrpSpPr>
        <p:grpSpPr>
          <a:xfrm>
            <a:off x="-176022" y="5785767"/>
            <a:ext cx="4036613" cy="1000647"/>
            <a:chOff x="-176022" y="5785767"/>
            <a:chExt cx="4036613" cy="1000647"/>
          </a:xfrm>
        </p:grpSpPr>
        <p:sp>
          <p:nvSpPr>
            <p:cNvPr id="30" name="Rounded Rectangle 29">
              <a:extLst>
                <a:ext uri="{FF2B5EF4-FFF2-40B4-BE49-F238E27FC236}">
                  <a16:creationId xmlns:a16="http://schemas.microsoft.com/office/drawing/2014/main" id="{5992AA18-DA91-8040-A663-807AA8E651EA}"/>
                </a:ext>
              </a:extLst>
            </p:cNvPr>
            <p:cNvSpPr/>
            <p:nvPr/>
          </p:nvSpPr>
          <p:spPr>
            <a:xfrm>
              <a:off x="-176022" y="5922534"/>
              <a:ext cx="3993749" cy="719566"/>
            </a:xfrm>
            <a:prstGeom prst="roundRect">
              <a:avLst/>
            </a:prstGeom>
            <a:solidFill>
              <a:schemeClr val="accent5">
                <a:lumMod val="5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75000"/>
                  </a:schemeClr>
                </a:solidFill>
              </a:endParaRPr>
            </a:p>
          </p:txBody>
        </p:sp>
        <p:sp>
          <p:nvSpPr>
            <p:cNvPr id="31" name="TextBox 30">
              <a:extLst>
                <a:ext uri="{FF2B5EF4-FFF2-40B4-BE49-F238E27FC236}">
                  <a16:creationId xmlns:a16="http://schemas.microsoft.com/office/drawing/2014/main" id="{64220EEB-FB9D-7748-814C-5F19D3D80193}"/>
                </a:ext>
              </a:extLst>
            </p:cNvPr>
            <p:cNvSpPr txBox="1"/>
            <p:nvPr/>
          </p:nvSpPr>
          <p:spPr>
            <a:xfrm>
              <a:off x="1215865" y="6066873"/>
              <a:ext cx="2644726" cy="430887"/>
            </a:xfrm>
            <a:prstGeom prst="rect">
              <a:avLst/>
            </a:prstGeom>
            <a:noFill/>
          </p:spPr>
          <p:txBody>
            <a:bodyPr wrap="square" rtlCol="0">
              <a:spAutoFit/>
            </a:bodyPr>
            <a:lstStyle/>
            <a:p>
              <a:r>
                <a:rPr lang="en-US" sz="1100" i="1" dirty="0">
                  <a:solidFill>
                    <a:schemeClr val="accent5">
                      <a:lumMod val="40000"/>
                      <a:lumOff val="60000"/>
                    </a:schemeClr>
                  </a:solidFill>
                  <a:latin typeface="Avenir Book" panose="02000503020000020003" pitchFamily="2" charset="0"/>
                </a:rPr>
                <a:t>Information Technology Department</a:t>
              </a:r>
            </a:p>
            <a:p>
              <a:r>
                <a:rPr lang="en-US" sz="1100" i="1" dirty="0">
                  <a:solidFill>
                    <a:schemeClr val="accent5">
                      <a:lumMod val="40000"/>
                      <a:lumOff val="60000"/>
                    </a:schemeClr>
                  </a:solidFill>
                  <a:latin typeface="Avenir Book" panose="02000503020000020003" pitchFamily="2" charset="0"/>
                </a:rPr>
                <a:t>De La Salle University</a:t>
              </a:r>
            </a:p>
          </p:txBody>
        </p:sp>
        <p:sp>
          <p:nvSpPr>
            <p:cNvPr id="32" name="Oval 31">
              <a:extLst>
                <a:ext uri="{FF2B5EF4-FFF2-40B4-BE49-F238E27FC236}">
                  <a16:creationId xmlns:a16="http://schemas.microsoft.com/office/drawing/2014/main" id="{B3052A74-9C6B-2E43-AA0B-91A31C8FC625}"/>
                </a:ext>
              </a:extLst>
            </p:cNvPr>
            <p:cNvSpPr/>
            <p:nvPr/>
          </p:nvSpPr>
          <p:spPr>
            <a:xfrm>
              <a:off x="216904" y="6079151"/>
              <a:ext cx="417600" cy="4176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0CC38B9D-B852-C047-B4CA-ECF0C6EB8FCD}"/>
                </a:ext>
              </a:extLst>
            </p:cNvPr>
            <p:cNvSpPr/>
            <p:nvPr/>
          </p:nvSpPr>
          <p:spPr>
            <a:xfrm>
              <a:off x="757038" y="6074899"/>
              <a:ext cx="428400" cy="426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4" name="Picture 2">
              <a:extLst>
                <a:ext uri="{FF2B5EF4-FFF2-40B4-BE49-F238E27FC236}">
                  <a16:creationId xmlns:a16="http://schemas.microsoft.com/office/drawing/2014/main" id="{82916D90-683F-1143-800C-9AD4498B64E3}"/>
                </a:ext>
              </a:extLst>
            </p:cNvPr>
            <p:cNvPicPr>
              <a:picLocks noChangeAspect="1" noChangeArrowheads="1"/>
            </p:cNvPicPr>
            <p:nvPr/>
          </p:nvPicPr>
          <p:blipFill>
            <a:blip r:embed="rId8">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93631" y="5785767"/>
              <a:ext cx="1000647" cy="1000647"/>
            </a:xfrm>
            <a:prstGeom prst="rect">
              <a:avLst/>
            </a:prstGeom>
            <a:noFill/>
            <a:extLst>
              <a:ext uri="{909E8E84-426E-40DD-AFC4-6F175D3DCCD1}">
                <a14:hiddenFill xmlns:a14="http://schemas.microsoft.com/office/drawing/2010/main">
                  <a:solidFill>
                    <a:srgbClr val="FFFFFF"/>
                  </a:solidFill>
                </a14:hiddenFill>
              </a:ext>
            </a:extLst>
          </p:spPr>
        </p:pic>
      </p:grpSp>
      <p:pic>
        <p:nvPicPr>
          <p:cNvPr id="22" name="Picture 21">
            <a:extLst>
              <a:ext uri="{FF2B5EF4-FFF2-40B4-BE49-F238E27FC236}">
                <a16:creationId xmlns:a16="http://schemas.microsoft.com/office/drawing/2014/main" id="{20C0D076-F271-7E40-97D4-F65A15271DAF}"/>
              </a:ext>
            </a:extLst>
          </p:cNvPr>
          <p:cNvPicPr>
            <a:picLocks noChangeAspect="1"/>
          </p:cNvPicPr>
          <p:nvPr/>
        </p:nvPicPr>
        <p:blipFill>
          <a:blip r:embed="rId9"/>
          <a:stretch>
            <a:fillRect/>
          </a:stretch>
        </p:blipFill>
        <p:spPr>
          <a:xfrm>
            <a:off x="4330288" y="323437"/>
            <a:ext cx="7632206" cy="6203294"/>
          </a:xfrm>
          <a:prstGeom prst="rect">
            <a:avLst/>
          </a:prstGeom>
        </p:spPr>
      </p:pic>
      <p:sp>
        <p:nvSpPr>
          <p:cNvPr id="20" name="Rectangle 19">
            <a:extLst>
              <a:ext uri="{FF2B5EF4-FFF2-40B4-BE49-F238E27FC236}">
                <a16:creationId xmlns:a16="http://schemas.microsoft.com/office/drawing/2014/main" id="{5FF59208-0F26-EF4F-BA24-1DF0B77E6273}"/>
              </a:ext>
            </a:extLst>
          </p:cNvPr>
          <p:cNvSpPr/>
          <p:nvPr/>
        </p:nvSpPr>
        <p:spPr>
          <a:xfrm>
            <a:off x="10437812" y="-1"/>
            <a:ext cx="685800" cy="1143001"/>
          </a:xfrm>
          <a:prstGeom prst="rect">
            <a:avLst/>
          </a:prstGeom>
          <a:solidFill>
            <a:schemeClr val="accent3">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104108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F19BAF3-7E20-4B9D-B544-BABAEEA1FA7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1" name="Picture 10">
            <a:extLst>
              <a:ext uri="{FF2B5EF4-FFF2-40B4-BE49-F238E27FC236}">
                <a16:creationId xmlns:a16="http://schemas.microsoft.com/office/drawing/2014/main" id="{950648F4-ABCD-4DF0-8641-76CFB235472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3" name="Oval 12">
            <a:extLst>
              <a:ext uri="{FF2B5EF4-FFF2-40B4-BE49-F238E27FC236}">
                <a16:creationId xmlns:a16="http://schemas.microsoft.com/office/drawing/2014/main" id="{989BE678-777B-482A-A616-FEDC47B162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5" name="Picture 14">
            <a:extLst>
              <a:ext uri="{FF2B5EF4-FFF2-40B4-BE49-F238E27FC236}">
                <a16:creationId xmlns:a16="http://schemas.microsoft.com/office/drawing/2014/main" id="{CF1EB4BD-9C7E-4AA3-9681-C7EB0DA6250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7" name="Picture 16">
            <a:extLst>
              <a:ext uri="{FF2B5EF4-FFF2-40B4-BE49-F238E27FC236}">
                <a16:creationId xmlns:a16="http://schemas.microsoft.com/office/drawing/2014/main" id="{94AAE3AA-3759-4D28-B0EF-575F25A514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7">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9" name="Rectangle 18">
            <a:extLst>
              <a:ext uri="{FF2B5EF4-FFF2-40B4-BE49-F238E27FC236}">
                <a16:creationId xmlns:a16="http://schemas.microsoft.com/office/drawing/2014/main" id="{D28BE0C3-2102-4820-B88B-A448B184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234D2D1A-9317-6C47-9754-8BB8EEA0A377}"/>
              </a:ext>
            </a:extLst>
          </p:cNvPr>
          <p:cNvSpPr>
            <a:spLocks noGrp="1"/>
          </p:cNvSpPr>
          <p:nvPr>
            <p:ph type="title"/>
          </p:nvPr>
        </p:nvSpPr>
        <p:spPr>
          <a:xfrm>
            <a:off x="687784" y="1017200"/>
            <a:ext cx="3339281" cy="3308840"/>
          </a:xfrm>
        </p:spPr>
        <p:txBody>
          <a:bodyPr vert="horz" lIns="91440" tIns="45720" rIns="91440" bIns="45720" rtlCol="0" anchor="b">
            <a:normAutofit/>
          </a:bodyPr>
          <a:lstStyle/>
          <a:p>
            <a:pPr>
              <a:lnSpc>
                <a:spcPct val="90000"/>
              </a:lnSpc>
            </a:pPr>
            <a:r>
              <a:rPr lang="en-US" sz="3300" b="0" dirty="0">
                <a:latin typeface="Avenir Book" panose="02000503020000020003" pitchFamily="2" charset="0"/>
              </a:rPr>
              <a:t>Programmer’s view of the </a:t>
            </a:r>
            <a:br>
              <a:rPr lang="en-US" sz="3300" b="0" dirty="0">
                <a:latin typeface="Avenir Book" panose="02000503020000020003" pitchFamily="2" charset="0"/>
              </a:rPr>
            </a:br>
            <a:r>
              <a:rPr lang="en-US" sz="3300" b="0" dirty="0">
                <a:latin typeface="Avenir Book" panose="02000503020000020003" pitchFamily="2" charset="0"/>
              </a:rPr>
              <a:t>application software in a </a:t>
            </a:r>
            <a:r>
              <a:rPr lang="en-US" sz="3300" dirty="0">
                <a:solidFill>
                  <a:schemeClr val="accent3"/>
                </a:solidFill>
              </a:rPr>
              <a:t>file-based system</a:t>
            </a:r>
          </a:p>
        </p:txBody>
      </p:sp>
      <p:sp>
        <p:nvSpPr>
          <p:cNvPr id="3" name="Content Placeholder 2">
            <a:extLst>
              <a:ext uri="{FF2B5EF4-FFF2-40B4-BE49-F238E27FC236}">
                <a16:creationId xmlns:a16="http://schemas.microsoft.com/office/drawing/2014/main" id="{E1531151-E3B4-3544-B9EF-6B65A9117E89}"/>
              </a:ext>
            </a:extLst>
          </p:cNvPr>
          <p:cNvSpPr>
            <a:spLocks noGrp="1"/>
          </p:cNvSpPr>
          <p:nvPr>
            <p:ph idx="1"/>
          </p:nvPr>
        </p:nvSpPr>
        <p:spPr>
          <a:xfrm>
            <a:off x="687784" y="4548701"/>
            <a:ext cx="3339281" cy="1241715"/>
          </a:xfrm>
        </p:spPr>
        <p:txBody>
          <a:bodyPr vert="horz" lIns="91440" tIns="45720" rIns="91440" bIns="45720" rtlCol="0" anchor="t">
            <a:normAutofit/>
          </a:bodyPr>
          <a:lstStyle/>
          <a:p>
            <a:pPr marL="0" indent="0">
              <a:buNone/>
            </a:pPr>
            <a:r>
              <a:rPr lang="en-US" sz="1800" cap="all" dirty="0">
                <a:solidFill>
                  <a:schemeClr val="bg2">
                    <a:lumMod val="40000"/>
                    <a:lumOff val="60000"/>
                  </a:schemeClr>
                </a:solidFill>
              </a:rPr>
              <a:t>READING data FROM a BINARY file</a:t>
            </a:r>
          </a:p>
        </p:txBody>
      </p:sp>
      <p:sp>
        <p:nvSpPr>
          <p:cNvPr id="21" name="Rectangle 20">
            <a:extLst>
              <a:ext uri="{FF2B5EF4-FFF2-40B4-BE49-F238E27FC236}">
                <a16:creationId xmlns:a16="http://schemas.microsoft.com/office/drawing/2014/main" id="{BFEFF673-A9DE-416D-A04E-1D50904542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pSp>
        <p:nvGrpSpPr>
          <p:cNvPr id="29" name="Group 28">
            <a:extLst>
              <a:ext uri="{FF2B5EF4-FFF2-40B4-BE49-F238E27FC236}">
                <a16:creationId xmlns:a16="http://schemas.microsoft.com/office/drawing/2014/main" id="{CB041236-24BC-274A-BF17-84774B205CD2}"/>
              </a:ext>
            </a:extLst>
          </p:cNvPr>
          <p:cNvGrpSpPr/>
          <p:nvPr/>
        </p:nvGrpSpPr>
        <p:grpSpPr>
          <a:xfrm>
            <a:off x="-176022" y="5785767"/>
            <a:ext cx="4036613" cy="1000647"/>
            <a:chOff x="-176022" y="5785767"/>
            <a:chExt cx="4036613" cy="1000647"/>
          </a:xfrm>
        </p:grpSpPr>
        <p:sp>
          <p:nvSpPr>
            <p:cNvPr id="30" name="Rounded Rectangle 29">
              <a:extLst>
                <a:ext uri="{FF2B5EF4-FFF2-40B4-BE49-F238E27FC236}">
                  <a16:creationId xmlns:a16="http://schemas.microsoft.com/office/drawing/2014/main" id="{5992AA18-DA91-8040-A663-807AA8E651EA}"/>
                </a:ext>
              </a:extLst>
            </p:cNvPr>
            <p:cNvSpPr/>
            <p:nvPr/>
          </p:nvSpPr>
          <p:spPr>
            <a:xfrm>
              <a:off x="-176022" y="5922534"/>
              <a:ext cx="3993749" cy="719566"/>
            </a:xfrm>
            <a:prstGeom prst="roundRect">
              <a:avLst/>
            </a:prstGeom>
            <a:solidFill>
              <a:schemeClr val="accent5">
                <a:lumMod val="5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75000"/>
                  </a:schemeClr>
                </a:solidFill>
              </a:endParaRPr>
            </a:p>
          </p:txBody>
        </p:sp>
        <p:sp>
          <p:nvSpPr>
            <p:cNvPr id="31" name="TextBox 30">
              <a:extLst>
                <a:ext uri="{FF2B5EF4-FFF2-40B4-BE49-F238E27FC236}">
                  <a16:creationId xmlns:a16="http://schemas.microsoft.com/office/drawing/2014/main" id="{64220EEB-FB9D-7748-814C-5F19D3D80193}"/>
                </a:ext>
              </a:extLst>
            </p:cNvPr>
            <p:cNvSpPr txBox="1"/>
            <p:nvPr/>
          </p:nvSpPr>
          <p:spPr>
            <a:xfrm>
              <a:off x="1215865" y="6066873"/>
              <a:ext cx="2644726" cy="430887"/>
            </a:xfrm>
            <a:prstGeom prst="rect">
              <a:avLst/>
            </a:prstGeom>
            <a:noFill/>
          </p:spPr>
          <p:txBody>
            <a:bodyPr wrap="square" rtlCol="0">
              <a:spAutoFit/>
            </a:bodyPr>
            <a:lstStyle/>
            <a:p>
              <a:r>
                <a:rPr lang="en-US" sz="1100" i="1" dirty="0">
                  <a:solidFill>
                    <a:schemeClr val="accent5">
                      <a:lumMod val="40000"/>
                      <a:lumOff val="60000"/>
                    </a:schemeClr>
                  </a:solidFill>
                  <a:latin typeface="Avenir Book" panose="02000503020000020003" pitchFamily="2" charset="0"/>
                </a:rPr>
                <a:t>Information Technology Department</a:t>
              </a:r>
            </a:p>
            <a:p>
              <a:r>
                <a:rPr lang="en-US" sz="1100" i="1" dirty="0">
                  <a:solidFill>
                    <a:schemeClr val="accent5">
                      <a:lumMod val="40000"/>
                      <a:lumOff val="60000"/>
                    </a:schemeClr>
                  </a:solidFill>
                  <a:latin typeface="Avenir Book" panose="02000503020000020003" pitchFamily="2" charset="0"/>
                </a:rPr>
                <a:t>De La Salle University</a:t>
              </a:r>
            </a:p>
          </p:txBody>
        </p:sp>
        <p:sp>
          <p:nvSpPr>
            <p:cNvPr id="32" name="Oval 31">
              <a:extLst>
                <a:ext uri="{FF2B5EF4-FFF2-40B4-BE49-F238E27FC236}">
                  <a16:creationId xmlns:a16="http://schemas.microsoft.com/office/drawing/2014/main" id="{B3052A74-9C6B-2E43-AA0B-91A31C8FC625}"/>
                </a:ext>
              </a:extLst>
            </p:cNvPr>
            <p:cNvSpPr/>
            <p:nvPr/>
          </p:nvSpPr>
          <p:spPr>
            <a:xfrm>
              <a:off x="216904" y="6079151"/>
              <a:ext cx="417600" cy="4176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0CC38B9D-B852-C047-B4CA-ECF0C6EB8FCD}"/>
                </a:ext>
              </a:extLst>
            </p:cNvPr>
            <p:cNvSpPr/>
            <p:nvPr/>
          </p:nvSpPr>
          <p:spPr>
            <a:xfrm>
              <a:off x="757038" y="6074899"/>
              <a:ext cx="428400" cy="426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4" name="Picture 2">
              <a:extLst>
                <a:ext uri="{FF2B5EF4-FFF2-40B4-BE49-F238E27FC236}">
                  <a16:creationId xmlns:a16="http://schemas.microsoft.com/office/drawing/2014/main" id="{82916D90-683F-1143-800C-9AD4498B64E3}"/>
                </a:ext>
              </a:extLst>
            </p:cNvPr>
            <p:cNvPicPr>
              <a:picLocks noChangeAspect="1" noChangeArrowheads="1"/>
            </p:cNvPicPr>
            <p:nvPr/>
          </p:nvPicPr>
          <p:blipFill>
            <a:blip r:embed="rId8">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93631" y="5785767"/>
              <a:ext cx="1000647" cy="1000647"/>
            </a:xfrm>
            <a:prstGeom prst="rect">
              <a:avLst/>
            </a:prstGeom>
            <a:noFill/>
            <a:extLst>
              <a:ext uri="{909E8E84-426E-40DD-AFC4-6F175D3DCCD1}">
                <a14:hiddenFill xmlns:a14="http://schemas.microsoft.com/office/drawing/2010/main">
                  <a:solidFill>
                    <a:srgbClr val="FFFFFF"/>
                  </a:solidFill>
                </a14:hiddenFill>
              </a:ext>
            </a:extLst>
          </p:spPr>
        </p:pic>
      </p:grpSp>
      <p:pic>
        <p:nvPicPr>
          <p:cNvPr id="23" name="Picture 22">
            <a:extLst>
              <a:ext uri="{FF2B5EF4-FFF2-40B4-BE49-F238E27FC236}">
                <a16:creationId xmlns:a16="http://schemas.microsoft.com/office/drawing/2014/main" id="{BFC8398B-1D6F-1146-B2A1-4D81AF8D789D}"/>
              </a:ext>
            </a:extLst>
          </p:cNvPr>
          <p:cNvPicPr>
            <a:picLocks noChangeAspect="1"/>
          </p:cNvPicPr>
          <p:nvPr/>
        </p:nvPicPr>
        <p:blipFill>
          <a:blip r:embed="rId9"/>
          <a:stretch>
            <a:fillRect/>
          </a:stretch>
        </p:blipFill>
        <p:spPr>
          <a:xfrm>
            <a:off x="4371683" y="438806"/>
            <a:ext cx="7599409" cy="6170266"/>
          </a:xfrm>
          <a:prstGeom prst="rect">
            <a:avLst/>
          </a:prstGeom>
        </p:spPr>
      </p:pic>
      <p:sp>
        <p:nvSpPr>
          <p:cNvPr id="20" name="Rectangle 19">
            <a:extLst>
              <a:ext uri="{FF2B5EF4-FFF2-40B4-BE49-F238E27FC236}">
                <a16:creationId xmlns:a16="http://schemas.microsoft.com/office/drawing/2014/main" id="{5FF59208-0F26-EF4F-BA24-1DF0B77E6273}"/>
              </a:ext>
            </a:extLst>
          </p:cNvPr>
          <p:cNvSpPr/>
          <p:nvPr/>
        </p:nvSpPr>
        <p:spPr>
          <a:xfrm>
            <a:off x="10437812" y="-1"/>
            <a:ext cx="685800" cy="1143001"/>
          </a:xfrm>
          <a:prstGeom prst="rect">
            <a:avLst/>
          </a:prstGeom>
          <a:solidFill>
            <a:schemeClr val="accent3">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641802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70BDA80-627C-422A-AFFD-B7F1DC0F77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653313" cy="6858000"/>
          </a:xfrm>
          <a:prstGeom prst="rect">
            <a:avLst/>
          </a:prstGeom>
          <a:solidFill>
            <a:schemeClr val="accent1"/>
          </a:solidFill>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solidFill>
                <a:schemeClr val="accent2"/>
              </a:solidFill>
            </a:endParaRPr>
          </a:p>
        </p:txBody>
      </p:sp>
      <p:sp>
        <p:nvSpPr>
          <p:cNvPr id="2" name="Title 1">
            <a:extLst>
              <a:ext uri="{FF2B5EF4-FFF2-40B4-BE49-F238E27FC236}">
                <a16:creationId xmlns:a16="http://schemas.microsoft.com/office/drawing/2014/main" id="{A21C789F-0116-A04E-9CBF-06B3F3E9F0BC}"/>
              </a:ext>
            </a:extLst>
          </p:cNvPr>
          <p:cNvSpPr>
            <a:spLocks noGrp="1"/>
          </p:cNvSpPr>
          <p:nvPr>
            <p:ph type="title"/>
          </p:nvPr>
        </p:nvSpPr>
        <p:spPr>
          <a:xfrm>
            <a:off x="646111" y="690879"/>
            <a:ext cx="3682049" cy="5557519"/>
          </a:xfrm>
        </p:spPr>
        <p:txBody>
          <a:bodyPr anchor="ctr">
            <a:normAutofit/>
          </a:bodyPr>
          <a:lstStyle/>
          <a:p>
            <a:pPr algn="r"/>
            <a:r>
              <a:rPr lang="en-US">
                <a:solidFill>
                  <a:srgbClr val="FFFFFF"/>
                </a:solidFill>
              </a:rPr>
              <a:t>Let’s Test your FILE SKILLS</a:t>
            </a:r>
          </a:p>
        </p:txBody>
      </p:sp>
      <p:sp>
        <p:nvSpPr>
          <p:cNvPr id="3" name="Content Placeholder 2">
            <a:extLst>
              <a:ext uri="{FF2B5EF4-FFF2-40B4-BE49-F238E27FC236}">
                <a16:creationId xmlns:a16="http://schemas.microsoft.com/office/drawing/2014/main" id="{7F60BBE0-3709-4F4A-A64A-6525F85084FB}"/>
              </a:ext>
            </a:extLst>
          </p:cNvPr>
          <p:cNvSpPr>
            <a:spLocks noGrp="1"/>
          </p:cNvSpPr>
          <p:nvPr>
            <p:ph idx="1"/>
          </p:nvPr>
        </p:nvSpPr>
        <p:spPr>
          <a:xfrm>
            <a:off x="4974272" y="688379"/>
            <a:ext cx="6571617" cy="5442318"/>
          </a:xfrm>
        </p:spPr>
        <p:txBody>
          <a:bodyPr anchor="ctr">
            <a:normAutofit/>
          </a:bodyPr>
          <a:lstStyle/>
          <a:p>
            <a:pPr>
              <a:spcBef>
                <a:spcPts val="0"/>
              </a:spcBef>
              <a:spcAft>
                <a:spcPts val="600"/>
              </a:spcAft>
            </a:pPr>
            <a:endParaRPr lang="en-US" dirty="0"/>
          </a:p>
          <a:p>
            <a:pPr>
              <a:spcBef>
                <a:spcPts val="0"/>
              </a:spcBef>
              <a:spcAft>
                <a:spcPts val="600"/>
              </a:spcAft>
            </a:pPr>
            <a:r>
              <a:rPr lang="en-US" dirty="0"/>
              <a:t>You have the following </a:t>
            </a:r>
            <a:r>
              <a:rPr lang="en-US" b="1" dirty="0">
                <a:solidFill>
                  <a:schemeClr val="accent2"/>
                </a:solidFill>
              </a:rPr>
              <a:t>BINARY</a:t>
            </a:r>
            <a:r>
              <a:rPr lang="en-US" dirty="0"/>
              <a:t> files:</a:t>
            </a:r>
          </a:p>
          <a:p>
            <a:pPr>
              <a:spcBef>
                <a:spcPts val="0"/>
              </a:spcBef>
            </a:pPr>
            <a:endParaRPr lang="en-US" sz="2000" dirty="0"/>
          </a:p>
          <a:p>
            <a:pPr>
              <a:spcBef>
                <a:spcPts val="0"/>
              </a:spcBef>
            </a:pPr>
            <a:endParaRPr lang="en-US" sz="2000" dirty="0"/>
          </a:p>
          <a:p>
            <a:pPr>
              <a:spcBef>
                <a:spcPts val="0"/>
              </a:spcBef>
            </a:pPr>
            <a:endParaRPr lang="en-US" sz="2000" dirty="0"/>
          </a:p>
          <a:p>
            <a:pPr>
              <a:spcBef>
                <a:spcPts val="0"/>
              </a:spcBef>
            </a:pPr>
            <a:endParaRPr lang="en-US" sz="2000" dirty="0"/>
          </a:p>
          <a:p>
            <a:pPr>
              <a:spcBef>
                <a:spcPts val="0"/>
              </a:spcBef>
            </a:pPr>
            <a:endParaRPr lang="en-US" sz="2000" dirty="0"/>
          </a:p>
          <a:p>
            <a:pPr>
              <a:spcBef>
                <a:spcPts val="0"/>
              </a:spcBef>
            </a:pPr>
            <a:endParaRPr lang="en-US" sz="2000" dirty="0"/>
          </a:p>
          <a:p>
            <a:pPr>
              <a:spcBef>
                <a:spcPts val="0"/>
              </a:spcBef>
            </a:pPr>
            <a:endParaRPr lang="en-US" sz="2000" dirty="0"/>
          </a:p>
          <a:p>
            <a:pPr marL="0" indent="0">
              <a:spcBef>
                <a:spcPts val="0"/>
              </a:spcBef>
              <a:buNone/>
            </a:pPr>
            <a:endParaRPr lang="en-US" sz="2000" dirty="0"/>
          </a:p>
          <a:p>
            <a:pPr>
              <a:spcBef>
                <a:spcPts val="0"/>
              </a:spcBef>
            </a:pPr>
            <a:r>
              <a:rPr lang="en-US" sz="2000" dirty="0"/>
              <a:t>Provide an </a:t>
            </a:r>
            <a:r>
              <a:rPr lang="en-US" sz="2000" b="1" dirty="0">
                <a:solidFill>
                  <a:schemeClr val="accent3"/>
                </a:solidFill>
              </a:rPr>
              <a:t>optimized algorithm </a:t>
            </a:r>
            <a:r>
              <a:rPr lang="en-US" sz="2000" dirty="0"/>
              <a:t>that will complete enrollment of a student in a course. Take note:</a:t>
            </a:r>
          </a:p>
          <a:p>
            <a:pPr lvl="1">
              <a:spcBef>
                <a:spcPts val="0"/>
              </a:spcBef>
            </a:pPr>
            <a:r>
              <a:rPr lang="en-US" sz="1600" dirty="0"/>
              <a:t>Enrollment is valid if student is valid </a:t>
            </a:r>
          </a:p>
          <a:p>
            <a:pPr lvl="1">
              <a:spcBef>
                <a:spcPts val="0"/>
              </a:spcBef>
            </a:pPr>
            <a:r>
              <a:rPr lang="en-US" sz="1600" dirty="0"/>
              <a:t>Course is valid if </a:t>
            </a:r>
          </a:p>
          <a:p>
            <a:pPr lvl="2">
              <a:spcBef>
                <a:spcPts val="0"/>
              </a:spcBef>
            </a:pPr>
            <a:r>
              <a:rPr lang="en-US" sz="1400" dirty="0"/>
              <a:t>Course has not been taken by the student</a:t>
            </a:r>
          </a:p>
          <a:p>
            <a:pPr lvl="2">
              <a:spcBef>
                <a:spcPts val="0"/>
              </a:spcBef>
            </a:pPr>
            <a:r>
              <a:rPr lang="en-US" sz="1400" dirty="0"/>
              <a:t>Course has been taken by the student and failed</a:t>
            </a:r>
          </a:p>
          <a:p>
            <a:pPr>
              <a:spcBef>
                <a:spcPts val="0"/>
              </a:spcBef>
            </a:pPr>
            <a:r>
              <a:rPr lang="en-US" sz="2000" dirty="0"/>
              <a:t>Try coming up with a solution in </a:t>
            </a:r>
            <a:r>
              <a:rPr lang="en-US" sz="2000" b="1" dirty="0">
                <a:solidFill>
                  <a:schemeClr val="accent2"/>
                </a:solidFill>
              </a:rPr>
              <a:t>3 minutes</a:t>
            </a:r>
          </a:p>
          <a:p>
            <a:pPr>
              <a:spcBef>
                <a:spcPts val="0"/>
              </a:spcBef>
              <a:spcAft>
                <a:spcPts val="600"/>
              </a:spcAft>
            </a:pPr>
            <a:endParaRPr lang="en-US" dirty="0"/>
          </a:p>
        </p:txBody>
      </p:sp>
      <p:graphicFrame>
        <p:nvGraphicFramePr>
          <p:cNvPr id="5" name="Diagram 4">
            <a:extLst>
              <a:ext uri="{FF2B5EF4-FFF2-40B4-BE49-F238E27FC236}">
                <a16:creationId xmlns:a16="http://schemas.microsoft.com/office/drawing/2014/main" id="{0A77217C-E0C5-FB42-9022-FA566DA60A21}"/>
              </a:ext>
            </a:extLst>
          </p:cNvPr>
          <p:cNvGraphicFramePr/>
          <p:nvPr>
            <p:extLst>
              <p:ext uri="{D42A27DB-BD31-4B8C-83A1-F6EECF244321}">
                <p14:modId xmlns:p14="http://schemas.microsoft.com/office/powerpoint/2010/main" val="734795214"/>
              </p:ext>
            </p:extLst>
          </p:nvPr>
        </p:nvGraphicFramePr>
        <p:xfrm>
          <a:off x="5468363" y="1708879"/>
          <a:ext cx="5583434" cy="207435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9" name="Group 8">
            <a:extLst>
              <a:ext uri="{FF2B5EF4-FFF2-40B4-BE49-F238E27FC236}">
                <a16:creationId xmlns:a16="http://schemas.microsoft.com/office/drawing/2014/main" id="{D6AB3CFB-6349-1248-B15D-BE5E70B8C451}"/>
              </a:ext>
            </a:extLst>
          </p:cNvPr>
          <p:cNvGrpSpPr/>
          <p:nvPr/>
        </p:nvGrpSpPr>
        <p:grpSpPr>
          <a:xfrm>
            <a:off x="-176022" y="5785767"/>
            <a:ext cx="4036613" cy="1000647"/>
            <a:chOff x="-176022" y="5785767"/>
            <a:chExt cx="4036613" cy="1000647"/>
          </a:xfrm>
        </p:grpSpPr>
        <p:sp>
          <p:nvSpPr>
            <p:cNvPr id="10" name="Rounded Rectangle 9">
              <a:extLst>
                <a:ext uri="{FF2B5EF4-FFF2-40B4-BE49-F238E27FC236}">
                  <a16:creationId xmlns:a16="http://schemas.microsoft.com/office/drawing/2014/main" id="{0D50DCA8-E1CB-254F-AB71-ECBD66D6D951}"/>
                </a:ext>
              </a:extLst>
            </p:cNvPr>
            <p:cNvSpPr/>
            <p:nvPr/>
          </p:nvSpPr>
          <p:spPr>
            <a:xfrm>
              <a:off x="-176022" y="5922534"/>
              <a:ext cx="3993749" cy="719566"/>
            </a:xfrm>
            <a:prstGeom prst="roundRect">
              <a:avLst/>
            </a:prstGeom>
            <a:solidFill>
              <a:schemeClr val="accent5">
                <a:lumMod val="5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75000"/>
                  </a:schemeClr>
                </a:solidFill>
              </a:endParaRPr>
            </a:p>
          </p:txBody>
        </p:sp>
        <p:sp>
          <p:nvSpPr>
            <p:cNvPr id="11" name="TextBox 10">
              <a:extLst>
                <a:ext uri="{FF2B5EF4-FFF2-40B4-BE49-F238E27FC236}">
                  <a16:creationId xmlns:a16="http://schemas.microsoft.com/office/drawing/2014/main" id="{814D6869-0BF8-3F49-877B-092A7D80F09A}"/>
                </a:ext>
              </a:extLst>
            </p:cNvPr>
            <p:cNvSpPr txBox="1"/>
            <p:nvPr/>
          </p:nvSpPr>
          <p:spPr>
            <a:xfrm>
              <a:off x="1215865" y="6066873"/>
              <a:ext cx="2644726" cy="430887"/>
            </a:xfrm>
            <a:prstGeom prst="rect">
              <a:avLst/>
            </a:prstGeom>
            <a:noFill/>
          </p:spPr>
          <p:txBody>
            <a:bodyPr wrap="square" rtlCol="0">
              <a:spAutoFit/>
            </a:bodyPr>
            <a:lstStyle/>
            <a:p>
              <a:r>
                <a:rPr lang="en-US" sz="1100" i="1" dirty="0">
                  <a:solidFill>
                    <a:schemeClr val="accent5">
                      <a:lumMod val="40000"/>
                      <a:lumOff val="60000"/>
                    </a:schemeClr>
                  </a:solidFill>
                  <a:latin typeface="Avenir Book" panose="02000503020000020003" pitchFamily="2" charset="0"/>
                </a:rPr>
                <a:t>Information Technology Department</a:t>
              </a:r>
            </a:p>
            <a:p>
              <a:r>
                <a:rPr lang="en-US" sz="1100" i="1" dirty="0">
                  <a:solidFill>
                    <a:schemeClr val="accent5">
                      <a:lumMod val="40000"/>
                      <a:lumOff val="60000"/>
                    </a:schemeClr>
                  </a:solidFill>
                  <a:latin typeface="Avenir Book" panose="02000503020000020003" pitchFamily="2" charset="0"/>
                </a:rPr>
                <a:t>De La Salle University</a:t>
              </a:r>
            </a:p>
          </p:txBody>
        </p:sp>
        <p:sp>
          <p:nvSpPr>
            <p:cNvPr id="12" name="Oval 11">
              <a:extLst>
                <a:ext uri="{FF2B5EF4-FFF2-40B4-BE49-F238E27FC236}">
                  <a16:creationId xmlns:a16="http://schemas.microsoft.com/office/drawing/2014/main" id="{99356962-318A-1F4E-8DAF-FA0D40F19F4D}"/>
                </a:ext>
              </a:extLst>
            </p:cNvPr>
            <p:cNvSpPr/>
            <p:nvPr/>
          </p:nvSpPr>
          <p:spPr>
            <a:xfrm>
              <a:off x="216904" y="6079151"/>
              <a:ext cx="417600" cy="4176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F453BCC-1CCD-A947-AD3E-14F32DB3381D}"/>
                </a:ext>
              </a:extLst>
            </p:cNvPr>
            <p:cNvSpPr/>
            <p:nvPr/>
          </p:nvSpPr>
          <p:spPr>
            <a:xfrm>
              <a:off x="757038" y="6074899"/>
              <a:ext cx="428400" cy="426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2">
              <a:extLst>
                <a:ext uri="{FF2B5EF4-FFF2-40B4-BE49-F238E27FC236}">
                  <a16:creationId xmlns:a16="http://schemas.microsoft.com/office/drawing/2014/main" id="{5BBAC24A-09F7-2B42-B39E-F4CB5A74A91F}"/>
                </a:ext>
              </a:extLst>
            </p:cNvPr>
            <p:cNvPicPr>
              <a:picLocks noChangeAspect="1" noChangeArrowheads="1"/>
            </p:cNvPicPr>
            <p:nvPr/>
          </p:nvPicPr>
          <p:blipFill>
            <a:blip r:embed="rId8">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93631" y="5785767"/>
              <a:ext cx="1000647" cy="1000647"/>
            </a:xfrm>
            <a:prstGeom prst="rect">
              <a:avLst/>
            </a:prstGeom>
            <a:noFill/>
            <a:extLst>
              <a:ext uri="{909E8E84-426E-40DD-AFC4-6F175D3DCCD1}">
                <a14:hiddenFill xmlns:a14="http://schemas.microsoft.com/office/drawing/2010/main">
                  <a:solidFill>
                    <a:srgbClr val="FFFFFF"/>
                  </a:solidFill>
                </a14:hiddenFill>
              </a:ext>
            </a:extLst>
          </p:spPr>
        </p:pic>
      </p:grpSp>
    </p:spTree>
    <p:custDataLst>
      <p:tags r:id="rId1"/>
    </p:custDataLst>
    <p:extLst>
      <p:ext uri="{BB962C8B-B14F-4D97-AF65-F5344CB8AC3E}">
        <p14:creationId xmlns:p14="http://schemas.microsoft.com/office/powerpoint/2010/main" val="469650441"/>
      </p:ext>
    </p:extLst>
  </p:cSld>
  <p:clrMapOvr>
    <a:masterClrMapping/>
  </p:clrMapOvr>
  <mc:AlternateContent xmlns:mc="http://schemas.openxmlformats.org/markup-compatibility/2006" xmlns:p14="http://schemas.microsoft.com/office/powerpoint/2010/main">
    <mc:Choice Requires="p14">
      <p:transition spd="slow" p14:dur="2000" advTm="43569"/>
    </mc:Choice>
    <mc:Fallback xmlns="">
      <p:transition spd="slow" advTm="43569"/>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5">
                                            <p:graphicEl>
                                              <a:dgm id="{5B31055C-FD96-F740-ABDE-A02CAEED3F8C}"/>
                                            </p:graphicEl>
                                          </p:spTgt>
                                        </p:tgtEl>
                                        <p:attrNameLst>
                                          <p:attrName>style.visibility</p:attrName>
                                        </p:attrNameLst>
                                      </p:cBhvr>
                                      <p:to>
                                        <p:strVal val="visible"/>
                                      </p:to>
                                    </p:set>
                                  </p:childTnLst>
                                </p:cTn>
                              </p:par>
                              <p:par>
                                <p:cTn id="12" presetID="1" presetClass="entr" presetSubtype="0" fill="hold" grpId="0" nodeType="withEffect">
                                  <p:stCondLst>
                                    <p:cond delay="0"/>
                                  </p:stCondLst>
                                  <p:childTnLst>
                                    <p:set>
                                      <p:cBhvr>
                                        <p:cTn id="13" dur="1" fill="hold">
                                          <p:stCondLst>
                                            <p:cond delay="0"/>
                                          </p:stCondLst>
                                        </p:cTn>
                                        <p:tgtEl>
                                          <p:spTgt spid="5">
                                            <p:graphicEl>
                                              <a:dgm id="{BD983F84-9B39-744E-9664-7A8CC85BBD78}"/>
                                            </p:graphicEl>
                                          </p:spTgt>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0"/>
                                          </p:stCondLst>
                                        </p:cTn>
                                        <p:tgtEl>
                                          <p:spTgt spid="5">
                                            <p:graphicEl>
                                              <a:dgm id="{C078FA9A-6202-DD4B-AD88-24FABEA80FF3}"/>
                                            </p:graphicEl>
                                          </p:spTgt>
                                        </p:tgtEl>
                                        <p:attrNameLst>
                                          <p:attrName>style.visibility</p:attrName>
                                        </p:attrNameLst>
                                      </p:cBhvr>
                                      <p:to>
                                        <p:strVal val="visible"/>
                                      </p:to>
                                    </p:set>
                                  </p:childTnLst>
                                </p:cTn>
                              </p:par>
                              <p:par>
                                <p:cTn id="18" presetID="1" presetClass="entr" presetSubtype="0" fill="hold" grpId="0" nodeType="withEffect">
                                  <p:stCondLst>
                                    <p:cond delay="0"/>
                                  </p:stCondLst>
                                  <p:childTnLst>
                                    <p:set>
                                      <p:cBhvr>
                                        <p:cTn id="19" dur="1" fill="hold">
                                          <p:stCondLst>
                                            <p:cond delay="0"/>
                                          </p:stCondLst>
                                        </p:cTn>
                                        <p:tgtEl>
                                          <p:spTgt spid="5">
                                            <p:graphicEl>
                                              <a:dgm id="{F09BC519-EAFE-954A-911A-82157074C352}"/>
                                            </p:graphicEl>
                                          </p:spTgt>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5">
                                            <p:graphicEl>
                                              <a:dgm id="{3FDCE474-AA78-2C4F-8B4B-DED57A00BFAB}"/>
                                            </p:graphicEl>
                                          </p:spTgt>
                                        </p:tgtEl>
                                        <p:attrNameLst>
                                          <p:attrName>style.visibility</p:attrName>
                                        </p:attrNameLst>
                                      </p:cBhvr>
                                      <p:to>
                                        <p:strVal val="visible"/>
                                      </p:to>
                                    </p:set>
                                  </p:childTnLst>
                                </p:cTn>
                              </p:par>
                              <p:par>
                                <p:cTn id="24" presetID="1" presetClass="entr" presetSubtype="0" fill="hold" grpId="0" nodeType="withEffect">
                                  <p:stCondLst>
                                    <p:cond delay="0"/>
                                  </p:stCondLst>
                                  <p:childTnLst>
                                    <p:set>
                                      <p:cBhvr>
                                        <p:cTn id="25" dur="1" fill="hold">
                                          <p:stCondLst>
                                            <p:cond delay="0"/>
                                          </p:stCondLst>
                                        </p:cTn>
                                        <p:tgtEl>
                                          <p:spTgt spid="5">
                                            <p:graphicEl>
                                              <a:dgm id="{D3F22630-3D51-E34B-862F-4838F0D08881}"/>
                                            </p:graphicEl>
                                          </p:spTgt>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3">
                                            <p:txEl>
                                              <p:pRg st="10" end="10"/>
                                            </p:txEl>
                                          </p:spTgt>
                                        </p:tgtEl>
                                        <p:attrNameLst>
                                          <p:attrName>style.visibility</p:attrName>
                                        </p:attrNameLst>
                                      </p:cBhvr>
                                      <p:to>
                                        <p:strVal val="visible"/>
                                      </p:to>
                                    </p:set>
                                    <p:animEffect transition="in" filter="fade">
                                      <p:cBhvr>
                                        <p:cTn id="30" dur="500"/>
                                        <p:tgtEl>
                                          <p:spTgt spid="3">
                                            <p:txEl>
                                              <p:pRg st="10" end="10"/>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3">
                                            <p:txEl>
                                              <p:pRg st="11" end="11"/>
                                            </p:txEl>
                                          </p:spTgt>
                                        </p:tgtEl>
                                        <p:attrNameLst>
                                          <p:attrName>style.visibility</p:attrName>
                                        </p:attrNameLst>
                                      </p:cBhvr>
                                      <p:to>
                                        <p:strVal val="visible"/>
                                      </p:to>
                                    </p:set>
                                    <p:animEffect transition="in" filter="fade">
                                      <p:cBhvr>
                                        <p:cTn id="35" dur="500"/>
                                        <p:tgtEl>
                                          <p:spTgt spid="3">
                                            <p:txEl>
                                              <p:pRg st="11" end="11"/>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3">
                                            <p:txEl>
                                              <p:pRg st="12" end="12"/>
                                            </p:txEl>
                                          </p:spTgt>
                                        </p:tgtEl>
                                        <p:attrNameLst>
                                          <p:attrName>style.visibility</p:attrName>
                                        </p:attrNameLst>
                                      </p:cBhvr>
                                      <p:to>
                                        <p:strVal val="visible"/>
                                      </p:to>
                                    </p:set>
                                    <p:animEffect transition="in" filter="fade">
                                      <p:cBhvr>
                                        <p:cTn id="40" dur="500"/>
                                        <p:tgtEl>
                                          <p:spTgt spid="3">
                                            <p:txEl>
                                              <p:pRg st="12" end="12"/>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3">
                                            <p:txEl>
                                              <p:pRg st="13" end="13"/>
                                            </p:txEl>
                                          </p:spTgt>
                                        </p:tgtEl>
                                        <p:attrNameLst>
                                          <p:attrName>style.visibility</p:attrName>
                                        </p:attrNameLst>
                                      </p:cBhvr>
                                      <p:to>
                                        <p:strVal val="visible"/>
                                      </p:to>
                                    </p:set>
                                    <p:animEffect transition="in" filter="fade">
                                      <p:cBhvr>
                                        <p:cTn id="45" dur="500"/>
                                        <p:tgtEl>
                                          <p:spTgt spid="3">
                                            <p:txEl>
                                              <p:pRg st="13" end="13"/>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3">
                                            <p:txEl>
                                              <p:pRg st="14" end="14"/>
                                            </p:txEl>
                                          </p:spTgt>
                                        </p:tgtEl>
                                        <p:attrNameLst>
                                          <p:attrName>style.visibility</p:attrName>
                                        </p:attrNameLst>
                                      </p:cBhvr>
                                      <p:to>
                                        <p:strVal val="visible"/>
                                      </p:to>
                                    </p:set>
                                    <p:animEffect transition="in" filter="fade">
                                      <p:cBhvr>
                                        <p:cTn id="50" dur="500"/>
                                        <p:tgtEl>
                                          <p:spTgt spid="3">
                                            <p:txEl>
                                              <p:pRg st="14" end="14"/>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3">
                                            <p:txEl>
                                              <p:pRg st="15" end="15"/>
                                            </p:txEl>
                                          </p:spTgt>
                                        </p:tgtEl>
                                        <p:attrNameLst>
                                          <p:attrName>style.visibility</p:attrName>
                                        </p:attrNameLst>
                                      </p:cBhvr>
                                      <p:to>
                                        <p:strVal val="visible"/>
                                      </p:to>
                                    </p:set>
                                    <p:animEffect transition="in" filter="fade">
                                      <p:cBhvr>
                                        <p:cTn id="55" dur="500"/>
                                        <p:tgtEl>
                                          <p:spTgt spid="3">
                                            <p:txEl>
                                              <p:pRg st="15" end="1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bldLvl="4"/>
      <p:bldGraphic spid="5" grpId="0" uiExpand="1">
        <p:bldSub>
          <a:bldDgm/>
        </p:bldSub>
      </p:bldGraphic>
    </p:bldLst>
  </p:timing>
</p:sld>
</file>

<file path=ppt/slides/slide13.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70BDA80-627C-422A-AFFD-B7F1DC0F77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653313" cy="6858000"/>
          </a:xfrm>
          <a:prstGeom prst="rect">
            <a:avLst/>
          </a:prstGeom>
          <a:solidFill>
            <a:schemeClr val="accent1"/>
          </a:solidFill>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solidFill>
                <a:schemeClr val="accent2"/>
              </a:solidFill>
            </a:endParaRPr>
          </a:p>
        </p:txBody>
      </p:sp>
      <p:sp>
        <p:nvSpPr>
          <p:cNvPr id="2" name="Title 1">
            <a:extLst>
              <a:ext uri="{FF2B5EF4-FFF2-40B4-BE49-F238E27FC236}">
                <a16:creationId xmlns:a16="http://schemas.microsoft.com/office/drawing/2014/main" id="{A21C789F-0116-A04E-9CBF-06B3F3E9F0BC}"/>
              </a:ext>
            </a:extLst>
          </p:cNvPr>
          <p:cNvSpPr>
            <a:spLocks noGrp="1"/>
          </p:cNvSpPr>
          <p:nvPr>
            <p:ph type="title"/>
          </p:nvPr>
        </p:nvSpPr>
        <p:spPr>
          <a:xfrm>
            <a:off x="646111" y="690879"/>
            <a:ext cx="3682049" cy="5557519"/>
          </a:xfrm>
        </p:spPr>
        <p:txBody>
          <a:bodyPr anchor="ctr">
            <a:normAutofit/>
          </a:bodyPr>
          <a:lstStyle/>
          <a:p>
            <a:pPr algn="r"/>
            <a:r>
              <a:rPr lang="en-US" dirty="0">
                <a:solidFill>
                  <a:srgbClr val="FFFFFF"/>
                </a:solidFill>
              </a:rPr>
              <a:t>The Algorithm</a:t>
            </a:r>
          </a:p>
        </p:txBody>
      </p:sp>
      <p:sp>
        <p:nvSpPr>
          <p:cNvPr id="3" name="Content Placeholder 2">
            <a:extLst>
              <a:ext uri="{FF2B5EF4-FFF2-40B4-BE49-F238E27FC236}">
                <a16:creationId xmlns:a16="http://schemas.microsoft.com/office/drawing/2014/main" id="{7F60BBE0-3709-4F4A-A64A-6525F85084FB}"/>
              </a:ext>
            </a:extLst>
          </p:cNvPr>
          <p:cNvSpPr>
            <a:spLocks noGrp="1"/>
          </p:cNvSpPr>
          <p:nvPr>
            <p:ph idx="1"/>
          </p:nvPr>
        </p:nvSpPr>
        <p:spPr>
          <a:xfrm>
            <a:off x="5101998" y="690880"/>
            <a:ext cx="6020703" cy="5557519"/>
          </a:xfrm>
        </p:spPr>
        <p:txBody>
          <a:bodyPr anchor="ctr">
            <a:normAutofit/>
          </a:bodyPr>
          <a:lstStyle/>
          <a:p>
            <a:pPr marL="457200" indent="-457200">
              <a:buFont typeface="+mj-lt"/>
              <a:buAutoNum type="arabicPeriod"/>
            </a:pPr>
            <a:r>
              <a:rPr lang="en-US" sz="2000" dirty="0"/>
              <a:t>Set enrollment to VALID</a:t>
            </a:r>
          </a:p>
          <a:p>
            <a:pPr marL="457200" indent="-457200">
              <a:buFont typeface="+mj-lt"/>
              <a:buAutoNum type="arabicPeriod"/>
            </a:pPr>
            <a:r>
              <a:rPr lang="en-US" sz="2000" dirty="0"/>
              <a:t>Check if student exists in the student file. If it doesn’t exist, then enrollment is not valid</a:t>
            </a:r>
          </a:p>
          <a:p>
            <a:pPr marL="457200" indent="-457200">
              <a:buFont typeface="+mj-lt"/>
              <a:buAutoNum type="arabicPeriod"/>
            </a:pPr>
            <a:r>
              <a:rPr lang="en-US" sz="2000" dirty="0"/>
              <a:t>Check if the course exists in the course file. If it doesn’t exist, then enrollment is not valid</a:t>
            </a:r>
          </a:p>
          <a:p>
            <a:pPr marL="457200" indent="-457200">
              <a:buFont typeface="+mj-lt"/>
              <a:buAutoNum type="arabicPeriod"/>
            </a:pPr>
            <a:r>
              <a:rPr lang="en-US" sz="2000" dirty="0"/>
              <a:t>Check if the student previously enrolled in the course using the enrollment file</a:t>
            </a:r>
          </a:p>
          <a:p>
            <a:pPr lvl="1"/>
            <a:r>
              <a:rPr lang="en-US" sz="1800" dirty="0"/>
              <a:t>If YES, check if the grade is Zero, if not ZERO then enrollment is not valid</a:t>
            </a:r>
          </a:p>
          <a:p>
            <a:pPr marL="457200" indent="-457200">
              <a:buFont typeface="+mj-lt"/>
              <a:buAutoNum type="arabicPeriod"/>
            </a:pPr>
            <a:r>
              <a:rPr lang="en-US" sz="2000" dirty="0"/>
              <a:t>If enrollment is VALID, create a new record in the enrollment file containing the student and the course being enrolled, with a blank grade</a:t>
            </a:r>
          </a:p>
        </p:txBody>
      </p:sp>
      <p:grpSp>
        <p:nvGrpSpPr>
          <p:cNvPr id="5" name="Group 4">
            <a:extLst>
              <a:ext uri="{FF2B5EF4-FFF2-40B4-BE49-F238E27FC236}">
                <a16:creationId xmlns:a16="http://schemas.microsoft.com/office/drawing/2014/main" id="{518F1E95-BF04-D843-92F1-AA3740053703}"/>
              </a:ext>
            </a:extLst>
          </p:cNvPr>
          <p:cNvGrpSpPr/>
          <p:nvPr/>
        </p:nvGrpSpPr>
        <p:grpSpPr>
          <a:xfrm>
            <a:off x="-176022" y="5785767"/>
            <a:ext cx="4036613" cy="1000647"/>
            <a:chOff x="-176022" y="5785767"/>
            <a:chExt cx="4036613" cy="1000647"/>
          </a:xfrm>
        </p:grpSpPr>
        <p:sp>
          <p:nvSpPr>
            <p:cNvPr id="6" name="Rounded Rectangle 5">
              <a:extLst>
                <a:ext uri="{FF2B5EF4-FFF2-40B4-BE49-F238E27FC236}">
                  <a16:creationId xmlns:a16="http://schemas.microsoft.com/office/drawing/2014/main" id="{D0A8F428-B183-B446-B984-46695D59A69B}"/>
                </a:ext>
              </a:extLst>
            </p:cNvPr>
            <p:cNvSpPr/>
            <p:nvPr/>
          </p:nvSpPr>
          <p:spPr>
            <a:xfrm>
              <a:off x="-176022" y="5922534"/>
              <a:ext cx="3993749" cy="719566"/>
            </a:xfrm>
            <a:prstGeom prst="roundRect">
              <a:avLst/>
            </a:prstGeom>
            <a:solidFill>
              <a:schemeClr val="accent5">
                <a:lumMod val="5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75000"/>
                  </a:schemeClr>
                </a:solidFill>
              </a:endParaRPr>
            </a:p>
          </p:txBody>
        </p:sp>
        <p:sp>
          <p:nvSpPr>
            <p:cNvPr id="7" name="TextBox 6">
              <a:extLst>
                <a:ext uri="{FF2B5EF4-FFF2-40B4-BE49-F238E27FC236}">
                  <a16:creationId xmlns:a16="http://schemas.microsoft.com/office/drawing/2014/main" id="{E0459ACA-BF55-FE4D-9F01-DCEBFBE28F0B}"/>
                </a:ext>
              </a:extLst>
            </p:cNvPr>
            <p:cNvSpPr txBox="1"/>
            <p:nvPr/>
          </p:nvSpPr>
          <p:spPr>
            <a:xfrm>
              <a:off x="1215865" y="6066873"/>
              <a:ext cx="2644726" cy="430887"/>
            </a:xfrm>
            <a:prstGeom prst="rect">
              <a:avLst/>
            </a:prstGeom>
            <a:noFill/>
          </p:spPr>
          <p:txBody>
            <a:bodyPr wrap="square" rtlCol="0">
              <a:spAutoFit/>
            </a:bodyPr>
            <a:lstStyle/>
            <a:p>
              <a:r>
                <a:rPr lang="en-US" sz="1100" i="1" dirty="0">
                  <a:solidFill>
                    <a:schemeClr val="accent5">
                      <a:lumMod val="40000"/>
                      <a:lumOff val="60000"/>
                    </a:schemeClr>
                  </a:solidFill>
                  <a:latin typeface="Avenir Book" panose="02000503020000020003" pitchFamily="2" charset="0"/>
                </a:rPr>
                <a:t>Information Technology Department</a:t>
              </a:r>
            </a:p>
            <a:p>
              <a:r>
                <a:rPr lang="en-US" sz="1100" i="1" dirty="0">
                  <a:solidFill>
                    <a:schemeClr val="accent5">
                      <a:lumMod val="40000"/>
                      <a:lumOff val="60000"/>
                    </a:schemeClr>
                  </a:solidFill>
                  <a:latin typeface="Avenir Book" panose="02000503020000020003" pitchFamily="2" charset="0"/>
                </a:rPr>
                <a:t>De La Salle University</a:t>
              </a:r>
            </a:p>
          </p:txBody>
        </p:sp>
        <p:sp>
          <p:nvSpPr>
            <p:cNvPr id="9" name="Oval 8">
              <a:extLst>
                <a:ext uri="{FF2B5EF4-FFF2-40B4-BE49-F238E27FC236}">
                  <a16:creationId xmlns:a16="http://schemas.microsoft.com/office/drawing/2014/main" id="{F7402CEB-1F99-8743-A45E-10F4F3EBE074}"/>
                </a:ext>
              </a:extLst>
            </p:cNvPr>
            <p:cNvSpPr/>
            <p:nvPr/>
          </p:nvSpPr>
          <p:spPr>
            <a:xfrm>
              <a:off x="216904" y="6079151"/>
              <a:ext cx="417600" cy="4176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0871186-95FA-D94D-9490-CA657C0B6D4A}"/>
                </a:ext>
              </a:extLst>
            </p:cNvPr>
            <p:cNvSpPr/>
            <p:nvPr/>
          </p:nvSpPr>
          <p:spPr>
            <a:xfrm>
              <a:off x="757038" y="6074899"/>
              <a:ext cx="428400" cy="426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2">
              <a:extLst>
                <a:ext uri="{FF2B5EF4-FFF2-40B4-BE49-F238E27FC236}">
                  <a16:creationId xmlns:a16="http://schemas.microsoft.com/office/drawing/2014/main" id="{7D6D30FD-2142-E047-8B6F-67FFDED46F12}"/>
                </a:ext>
              </a:extLst>
            </p:cNvPr>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93631" y="5785767"/>
              <a:ext cx="1000647" cy="1000647"/>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6098258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52BEFF1-896C-45B1-B02C-96A6A1BC38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0" name="Freeform 36">
            <a:extLst>
              <a:ext uri="{FF2B5EF4-FFF2-40B4-BE49-F238E27FC236}">
                <a16:creationId xmlns:a16="http://schemas.microsoft.com/office/drawing/2014/main" id="{BB237A14-61B1-4C00-A670-5D8D68A866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44637" y="0"/>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2">
              <a:alpha val="20000"/>
            </a:schemeClr>
          </a:solidFill>
          <a:ln>
            <a:noFill/>
          </a:ln>
        </p:spPr>
        <p:txBody>
          <a:bodyPr rtlCol="0" anchor="ctr"/>
          <a:lstStyle/>
          <a:p>
            <a:pPr algn="ctr"/>
            <a:endParaRPr lang="en-US"/>
          </a:p>
        </p:txBody>
      </p:sp>
      <p:sp>
        <p:nvSpPr>
          <p:cNvPr id="12" name="Freeform: Shape 11">
            <a:extLst>
              <a:ext uri="{FF2B5EF4-FFF2-40B4-BE49-F238E27FC236}">
                <a16:creationId xmlns:a16="http://schemas.microsoft.com/office/drawing/2014/main" id="{8598F259-6F54-47A3-8D13-1603D786A3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4990911" cy="6858001"/>
          </a:xfrm>
          <a:custGeom>
            <a:avLst/>
            <a:gdLst>
              <a:gd name="connsiteX0" fmla="*/ 3646196 w 4990911"/>
              <a:gd name="connsiteY0" fmla="*/ 0 h 6858001"/>
              <a:gd name="connsiteX1" fmla="*/ 4989734 w 4990911"/>
              <a:gd name="connsiteY1" fmla="*/ 0 h 6858001"/>
              <a:gd name="connsiteX2" fmla="*/ 4964689 w 4990911"/>
              <a:gd name="connsiteY2" fmla="*/ 155677 h 6858001"/>
              <a:gd name="connsiteX3" fmla="*/ 4940820 w 4990911"/>
              <a:gd name="connsiteY3" fmla="*/ 310668 h 6858001"/>
              <a:gd name="connsiteX4" fmla="*/ 4917456 w 4990911"/>
              <a:gd name="connsiteY4" fmla="*/ 466344 h 6858001"/>
              <a:gd name="connsiteX5" fmla="*/ 4897453 w 4990911"/>
              <a:gd name="connsiteY5" fmla="*/ 622707 h 6858001"/>
              <a:gd name="connsiteX6" fmla="*/ 4877282 w 4990911"/>
              <a:gd name="connsiteY6" fmla="*/ 778383 h 6858001"/>
              <a:gd name="connsiteX7" fmla="*/ 4858456 w 4990911"/>
              <a:gd name="connsiteY7" fmla="*/ 934746 h 6858001"/>
              <a:gd name="connsiteX8" fmla="*/ 4842320 w 4990911"/>
              <a:gd name="connsiteY8" fmla="*/ 1089051 h 6858001"/>
              <a:gd name="connsiteX9" fmla="*/ 4827024 w 4990911"/>
              <a:gd name="connsiteY9" fmla="*/ 1245413 h 6858001"/>
              <a:gd name="connsiteX10" fmla="*/ 4813072 w 4990911"/>
              <a:gd name="connsiteY10" fmla="*/ 1401090 h 6858001"/>
              <a:gd name="connsiteX11" fmla="*/ 4800970 w 4990911"/>
              <a:gd name="connsiteY11" fmla="*/ 1554023 h 6858001"/>
              <a:gd name="connsiteX12" fmla="*/ 4788867 w 4990911"/>
              <a:gd name="connsiteY12" fmla="*/ 1709014 h 6858001"/>
              <a:gd name="connsiteX13" fmla="*/ 4778782 w 4990911"/>
              <a:gd name="connsiteY13" fmla="*/ 1861947 h 6858001"/>
              <a:gd name="connsiteX14" fmla="*/ 4770882 w 4990911"/>
              <a:gd name="connsiteY14" fmla="*/ 2014881 h 6858001"/>
              <a:gd name="connsiteX15" fmla="*/ 4762645 w 4990911"/>
              <a:gd name="connsiteY15" fmla="*/ 2167128 h 6858001"/>
              <a:gd name="connsiteX16" fmla="*/ 4755754 w 4990911"/>
              <a:gd name="connsiteY16" fmla="*/ 2318004 h 6858001"/>
              <a:gd name="connsiteX17" fmla="*/ 4750879 w 4990911"/>
              <a:gd name="connsiteY17" fmla="*/ 2467509 h 6858001"/>
              <a:gd name="connsiteX18" fmla="*/ 4746677 w 4990911"/>
              <a:gd name="connsiteY18" fmla="*/ 2617013 h 6858001"/>
              <a:gd name="connsiteX19" fmla="*/ 4742643 w 4990911"/>
              <a:gd name="connsiteY19" fmla="*/ 2765146 h 6858001"/>
              <a:gd name="connsiteX20" fmla="*/ 4740794 w 4990911"/>
              <a:gd name="connsiteY20" fmla="*/ 2911221 h 6858001"/>
              <a:gd name="connsiteX21" fmla="*/ 4738777 w 4990911"/>
              <a:gd name="connsiteY21" fmla="*/ 3057297 h 6858001"/>
              <a:gd name="connsiteX22" fmla="*/ 4737768 w 4990911"/>
              <a:gd name="connsiteY22" fmla="*/ 3201315 h 6858001"/>
              <a:gd name="connsiteX23" fmla="*/ 4738777 w 4990911"/>
              <a:gd name="connsiteY23" fmla="*/ 3343961 h 6858001"/>
              <a:gd name="connsiteX24" fmla="*/ 4738777 w 4990911"/>
              <a:gd name="connsiteY24" fmla="*/ 3485236 h 6858001"/>
              <a:gd name="connsiteX25" fmla="*/ 4740794 w 4990911"/>
              <a:gd name="connsiteY25" fmla="*/ 3625139 h 6858001"/>
              <a:gd name="connsiteX26" fmla="*/ 4743819 w 4990911"/>
              <a:gd name="connsiteY26" fmla="*/ 3762299 h 6858001"/>
              <a:gd name="connsiteX27" fmla="*/ 4746677 w 4990911"/>
              <a:gd name="connsiteY27" fmla="*/ 3898087 h 6858001"/>
              <a:gd name="connsiteX28" fmla="*/ 4749871 w 4990911"/>
              <a:gd name="connsiteY28" fmla="*/ 4031133 h 6858001"/>
              <a:gd name="connsiteX29" fmla="*/ 4754745 w 4990911"/>
              <a:gd name="connsiteY29" fmla="*/ 4163492 h 6858001"/>
              <a:gd name="connsiteX30" fmla="*/ 4759956 w 4990911"/>
              <a:gd name="connsiteY30" fmla="*/ 4293793 h 6858001"/>
              <a:gd name="connsiteX31" fmla="*/ 4764662 w 4990911"/>
              <a:gd name="connsiteY31" fmla="*/ 4421352 h 6858001"/>
              <a:gd name="connsiteX32" fmla="*/ 4777942 w 4990911"/>
              <a:gd name="connsiteY32" fmla="*/ 4670298 h 6858001"/>
              <a:gd name="connsiteX33" fmla="*/ 4792061 w 4990911"/>
              <a:gd name="connsiteY33" fmla="*/ 4908956 h 6858001"/>
              <a:gd name="connsiteX34" fmla="*/ 4806853 w 4990911"/>
              <a:gd name="connsiteY34" fmla="*/ 5138013 h 6858001"/>
              <a:gd name="connsiteX35" fmla="*/ 4823158 w 4990911"/>
              <a:gd name="connsiteY35" fmla="*/ 5354726 h 6858001"/>
              <a:gd name="connsiteX36" fmla="*/ 4840135 w 4990911"/>
              <a:gd name="connsiteY36" fmla="*/ 5561838 h 6858001"/>
              <a:gd name="connsiteX37" fmla="*/ 4858456 w 4990911"/>
              <a:gd name="connsiteY37" fmla="*/ 5753862 h 6858001"/>
              <a:gd name="connsiteX38" fmla="*/ 4876442 w 4990911"/>
              <a:gd name="connsiteY38" fmla="*/ 5934227 h 6858001"/>
              <a:gd name="connsiteX39" fmla="*/ 4894427 w 4990911"/>
              <a:gd name="connsiteY39" fmla="*/ 6100191 h 6858001"/>
              <a:gd name="connsiteX40" fmla="*/ 4911404 w 4990911"/>
              <a:gd name="connsiteY40" fmla="*/ 6252438 h 6858001"/>
              <a:gd name="connsiteX41" fmla="*/ 4927541 w 4990911"/>
              <a:gd name="connsiteY41" fmla="*/ 6387541 h 6858001"/>
              <a:gd name="connsiteX42" fmla="*/ 4942837 w 4990911"/>
              <a:gd name="connsiteY42" fmla="*/ 6509613 h 6858001"/>
              <a:gd name="connsiteX43" fmla="*/ 4955612 w 4990911"/>
              <a:gd name="connsiteY43" fmla="*/ 6612483 h 6858001"/>
              <a:gd name="connsiteX44" fmla="*/ 4967714 w 4990911"/>
              <a:gd name="connsiteY44" fmla="*/ 6698894 h 6858001"/>
              <a:gd name="connsiteX45" fmla="*/ 4985028 w 4990911"/>
              <a:gd name="connsiteY45" fmla="*/ 6817538 h 6858001"/>
              <a:gd name="connsiteX46" fmla="*/ 4990911 w 4990911"/>
              <a:gd name="connsiteY46" fmla="*/ 6858000 h 6858001"/>
              <a:gd name="connsiteX47" fmla="*/ 4085557 w 4990911"/>
              <a:gd name="connsiteY47" fmla="*/ 6858000 h 6858001"/>
              <a:gd name="connsiteX48" fmla="*/ 4085557 w 4990911"/>
              <a:gd name="connsiteY48" fmla="*/ 6858001 h 6858001"/>
              <a:gd name="connsiteX49" fmla="*/ 0 w 4990911"/>
              <a:gd name="connsiteY49" fmla="*/ 6858001 h 6858001"/>
              <a:gd name="connsiteX50" fmla="*/ 0 w 4990911"/>
              <a:gd name="connsiteY50" fmla="*/ 1 h 6858001"/>
              <a:gd name="connsiteX51" fmla="*/ 3646196 w 4990911"/>
              <a:gd name="connsiteY51" fmla="*/ 1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4990911" h="6858001">
                <a:moveTo>
                  <a:pt x="3646196" y="0"/>
                </a:moveTo>
                <a:lnTo>
                  <a:pt x="4989734" y="0"/>
                </a:lnTo>
                <a:lnTo>
                  <a:pt x="4964689" y="155677"/>
                </a:lnTo>
                <a:lnTo>
                  <a:pt x="4940820" y="310668"/>
                </a:lnTo>
                <a:lnTo>
                  <a:pt x="4917456" y="466344"/>
                </a:lnTo>
                <a:lnTo>
                  <a:pt x="4897453" y="622707"/>
                </a:lnTo>
                <a:lnTo>
                  <a:pt x="4877282" y="778383"/>
                </a:lnTo>
                <a:lnTo>
                  <a:pt x="4858456" y="934746"/>
                </a:lnTo>
                <a:lnTo>
                  <a:pt x="4842320" y="1089051"/>
                </a:lnTo>
                <a:lnTo>
                  <a:pt x="4827024" y="1245413"/>
                </a:lnTo>
                <a:lnTo>
                  <a:pt x="4813072" y="1401090"/>
                </a:lnTo>
                <a:lnTo>
                  <a:pt x="4800970" y="1554023"/>
                </a:lnTo>
                <a:lnTo>
                  <a:pt x="4788867" y="1709014"/>
                </a:lnTo>
                <a:lnTo>
                  <a:pt x="4778782" y="1861947"/>
                </a:lnTo>
                <a:lnTo>
                  <a:pt x="4770882" y="2014881"/>
                </a:lnTo>
                <a:lnTo>
                  <a:pt x="4762645" y="2167128"/>
                </a:lnTo>
                <a:lnTo>
                  <a:pt x="4755754" y="2318004"/>
                </a:lnTo>
                <a:lnTo>
                  <a:pt x="4750879" y="2467509"/>
                </a:lnTo>
                <a:lnTo>
                  <a:pt x="4746677" y="2617013"/>
                </a:lnTo>
                <a:lnTo>
                  <a:pt x="4742643" y="2765146"/>
                </a:lnTo>
                <a:lnTo>
                  <a:pt x="4740794" y="2911221"/>
                </a:lnTo>
                <a:lnTo>
                  <a:pt x="4738777" y="3057297"/>
                </a:lnTo>
                <a:lnTo>
                  <a:pt x="4737768" y="3201315"/>
                </a:lnTo>
                <a:lnTo>
                  <a:pt x="4738777" y="3343961"/>
                </a:lnTo>
                <a:lnTo>
                  <a:pt x="4738777" y="3485236"/>
                </a:lnTo>
                <a:lnTo>
                  <a:pt x="4740794" y="3625139"/>
                </a:lnTo>
                <a:lnTo>
                  <a:pt x="4743819" y="3762299"/>
                </a:lnTo>
                <a:lnTo>
                  <a:pt x="4746677" y="3898087"/>
                </a:lnTo>
                <a:lnTo>
                  <a:pt x="4749871" y="4031133"/>
                </a:lnTo>
                <a:lnTo>
                  <a:pt x="4754745" y="4163492"/>
                </a:lnTo>
                <a:lnTo>
                  <a:pt x="4759956" y="4293793"/>
                </a:lnTo>
                <a:lnTo>
                  <a:pt x="4764662" y="4421352"/>
                </a:lnTo>
                <a:lnTo>
                  <a:pt x="4777942" y="4670298"/>
                </a:lnTo>
                <a:lnTo>
                  <a:pt x="4792061" y="4908956"/>
                </a:lnTo>
                <a:lnTo>
                  <a:pt x="4806853" y="5138013"/>
                </a:lnTo>
                <a:lnTo>
                  <a:pt x="4823158" y="5354726"/>
                </a:lnTo>
                <a:lnTo>
                  <a:pt x="4840135" y="5561838"/>
                </a:lnTo>
                <a:lnTo>
                  <a:pt x="4858456" y="5753862"/>
                </a:lnTo>
                <a:lnTo>
                  <a:pt x="4876442" y="5934227"/>
                </a:lnTo>
                <a:lnTo>
                  <a:pt x="4894427" y="6100191"/>
                </a:lnTo>
                <a:lnTo>
                  <a:pt x="4911404" y="6252438"/>
                </a:lnTo>
                <a:lnTo>
                  <a:pt x="4927541" y="6387541"/>
                </a:lnTo>
                <a:lnTo>
                  <a:pt x="4942837" y="6509613"/>
                </a:lnTo>
                <a:lnTo>
                  <a:pt x="4955612" y="6612483"/>
                </a:lnTo>
                <a:lnTo>
                  <a:pt x="4967714" y="6698894"/>
                </a:lnTo>
                <a:lnTo>
                  <a:pt x="4985028" y="6817538"/>
                </a:lnTo>
                <a:lnTo>
                  <a:pt x="4990911" y="6858000"/>
                </a:lnTo>
                <a:lnTo>
                  <a:pt x="4085557" y="6858000"/>
                </a:lnTo>
                <a:lnTo>
                  <a:pt x="4085557" y="6858001"/>
                </a:lnTo>
                <a:lnTo>
                  <a:pt x="0" y="6858001"/>
                </a:lnTo>
                <a:lnTo>
                  <a:pt x="0" y="1"/>
                </a:lnTo>
                <a:lnTo>
                  <a:pt x="3646196" y="1"/>
                </a:lnTo>
                <a:close/>
              </a:path>
            </a:pathLst>
          </a:cu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0BA768A8-4FED-4ED8-9E46-6BE72188EC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68FC1865-D992-9F44-A167-6756A178A2D7}"/>
              </a:ext>
            </a:extLst>
          </p:cNvPr>
          <p:cNvSpPr>
            <a:spLocks noGrp="1"/>
          </p:cNvSpPr>
          <p:nvPr>
            <p:ph type="title"/>
          </p:nvPr>
        </p:nvSpPr>
        <p:spPr>
          <a:xfrm>
            <a:off x="734016" y="1474231"/>
            <a:ext cx="3522879" cy="4470821"/>
          </a:xfrm>
        </p:spPr>
        <p:txBody>
          <a:bodyPr>
            <a:normAutofit fontScale="90000"/>
          </a:bodyPr>
          <a:lstStyle/>
          <a:p>
            <a:pPr algn="r">
              <a:lnSpc>
                <a:spcPct val="90000"/>
              </a:lnSpc>
            </a:pPr>
            <a:r>
              <a:rPr lang="en-US" sz="3600" dirty="0">
                <a:solidFill>
                  <a:srgbClr val="FFFFFF"/>
                </a:solidFill>
              </a:rPr>
              <a:t>What seems to be known to the </a:t>
            </a:r>
            <a:r>
              <a:rPr lang="en-US" sz="3600" dirty="0">
                <a:solidFill>
                  <a:schemeClr val="accent3"/>
                </a:solidFill>
              </a:rPr>
              <a:t>programmer</a:t>
            </a:r>
            <a:r>
              <a:rPr lang="en-US" sz="3600" dirty="0">
                <a:solidFill>
                  <a:srgbClr val="FFFFFF"/>
                </a:solidFill>
              </a:rPr>
              <a:t> when coding Application Software in a File-Based System?</a:t>
            </a:r>
          </a:p>
        </p:txBody>
      </p:sp>
      <p:sp>
        <p:nvSpPr>
          <p:cNvPr id="3" name="Content Placeholder 2">
            <a:extLst>
              <a:ext uri="{FF2B5EF4-FFF2-40B4-BE49-F238E27FC236}">
                <a16:creationId xmlns:a16="http://schemas.microsoft.com/office/drawing/2014/main" id="{938882DF-75B6-884E-A0C2-5F53615E0812}"/>
              </a:ext>
            </a:extLst>
          </p:cNvPr>
          <p:cNvSpPr>
            <a:spLocks noGrp="1"/>
          </p:cNvSpPr>
          <p:nvPr>
            <p:ph idx="1"/>
          </p:nvPr>
        </p:nvSpPr>
        <p:spPr>
          <a:xfrm>
            <a:off x="5591851" y="1474231"/>
            <a:ext cx="5919503" cy="4470821"/>
          </a:xfrm>
        </p:spPr>
        <p:txBody>
          <a:bodyPr>
            <a:normAutofit/>
          </a:bodyPr>
          <a:lstStyle/>
          <a:p>
            <a:pPr>
              <a:lnSpc>
                <a:spcPct val="90000"/>
              </a:lnSpc>
              <a:spcBef>
                <a:spcPts val="0"/>
              </a:spcBef>
              <a:spcAft>
                <a:spcPts val="600"/>
              </a:spcAft>
              <a:buClr>
                <a:schemeClr val="accent5"/>
              </a:buClr>
            </a:pPr>
            <a:r>
              <a:rPr lang="en-US" dirty="0"/>
              <a:t>File location</a:t>
            </a:r>
          </a:p>
          <a:p>
            <a:pPr>
              <a:lnSpc>
                <a:spcPct val="90000"/>
              </a:lnSpc>
              <a:spcBef>
                <a:spcPts val="0"/>
              </a:spcBef>
              <a:spcAft>
                <a:spcPts val="600"/>
              </a:spcAft>
              <a:buClr>
                <a:schemeClr val="accent5"/>
              </a:buClr>
            </a:pPr>
            <a:r>
              <a:rPr lang="en-US" dirty="0"/>
              <a:t>File type (text or binary)</a:t>
            </a:r>
          </a:p>
          <a:p>
            <a:pPr>
              <a:lnSpc>
                <a:spcPct val="90000"/>
              </a:lnSpc>
              <a:spcBef>
                <a:spcPts val="0"/>
              </a:spcBef>
              <a:spcAft>
                <a:spcPts val="600"/>
              </a:spcAft>
              <a:buClr>
                <a:schemeClr val="accent5"/>
              </a:buClr>
            </a:pPr>
            <a:r>
              <a:rPr lang="en-US" dirty="0"/>
              <a:t>File operation (write or read)</a:t>
            </a:r>
          </a:p>
          <a:p>
            <a:pPr>
              <a:lnSpc>
                <a:spcPct val="90000"/>
              </a:lnSpc>
              <a:spcBef>
                <a:spcPts val="0"/>
              </a:spcBef>
              <a:spcAft>
                <a:spcPts val="600"/>
              </a:spcAft>
              <a:buClr>
                <a:schemeClr val="accent5"/>
              </a:buClr>
            </a:pPr>
            <a:r>
              <a:rPr lang="en-US" dirty="0"/>
              <a:t>Structure of data in the file</a:t>
            </a:r>
          </a:p>
          <a:p>
            <a:pPr>
              <a:lnSpc>
                <a:spcPct val="90000"/>
              </a:lnSpc>
              <a:spcBef>
                <a:spcPts val="0"/>
              </a:spcBef>
              <a:spcAft>
                <a:spcPts val="600"/>
              </a:spcAft>
              <a:buClr>
                <a:schemeClr val="accent5"/>
              </a:buClr>
            </a:pPr>
            <a:r>
              <a:rPr lang="en-US" dirty="0"/>
              <a:t>How to code instructions to manipulate data in every file</a:t>
            </a:r>
          </a:p>
          <a:p>
            <a:pPr lvl="1">
              <a:lnSpc>
                <a:spcPct val="90000"/>
              </a:lnSpc>
              <a:spcBef>
                <a:spcPts val="0"/>
              </a:spcBef>
              <a:spcAft>
                <a:spcPts val="600"/>
              </a:spcAft>
              <a:buClr>
                <a:schemeClr val="accent5"/>
              </a:buClr>
            </a:pPr>
            <a:r>
              <a:rPr lang="en-US" dirty="0"/>
              <a:t>Search code</a:t>
            </a:r>
          </a:p>
          <a:p>
            <a:pPr lvl="1">
              <a:lnSpc>
                <a:spcPct val="90000"/>
              </a:lnSpc>
              <a:spcBef>
                <a:spcPts val="0"/>
              </a:spcBef>
              <a:spcAft>
                <a:spcPts val="600"/>
              </a:spcAft>
              <a:buClr>
                <a:schemeClr val="accent5"/>
              </a:buClr>
            </a:pPr>
            <a:r>
              <a:rPr lang="en-US" dirty="0"/>
              <a:t>Update, delete and insert code</a:t>
            </a:r>
          </a:p>
          <a:p>
            <a:pPr lvl="1">
              <a:lnSpc>
                <a:spcPct val="90000"/>
              </a:lnSpc>
              <a:spcBef>
                <a:spcPts val="0"/>
              </a:spcBef>
              <a:spcAft>
                <a:spcPts val="600"/>
              </a:spcAft>
              <a:buClr>
                <a:schemeClr val="accent5"/>
              </a:buClr>
            </a:pPr>
            <a:r>
              <a:rPr lang="en-US" dirty="0"/>
              <a:t>Sorting code</a:t>
            </a:r>
          </a:p>
          <a:p>
            <a:pPr lvl="1">
              <a:lnSpc>
                <a:spcPct val="90000"/>
              </a:lnSpc>
              <a:spcBef>
                <a:spcPts val="0"/>
              </a:spcBef>
              <a:spcAft>
                <a:spcPts val="600"/>
              </a:spcAft>
              <a:buClr>
                <a:schemeClr val="accent5"/>
              </a:buClr>
            </a:pPr>
            <a:r>
              <a:rPr lang="en-US" dirty="0"/>
              <a:t>Validation codes</a:t>
            </a:r>
          </a:p>
          <a:p>
            <a:pPr lvl="1">
              <a:lnSpc>
                <a:spcPct val="90000"/>
              </a:lnSpc>
              <a:spcBef>
                <a:spcPts val="0"/>
              </a:spcBef>
              <a:spcAft>
                <a:spcPts val="600"/>
              </a:spcAft>
              <a:buClr>
                <a:schemeClr val="accent5"/>
              </a:buClr>
            </a:pPr>
            <a:r>
              <a:rPr lang="en-US" dirty="0"/>
              <a:t>Code for checking other files for referencing purposes</a:t>
            </a:r>
          </a:p>
        </p:txBody>
      </p:sp>
      <p:sp>
        <p:nvSpPr>
          <p:cNvPr id="9" name="Rectangle 8">
            <a:extLst>
              <a:ext uri="{FF2B5EF4-FFF2-40B4-BE49-F238E27FC236}">
                <a16:creationId xmlns:a16="http://schemas.microsoft.com/office/drawing/2014/main" id="{A546664A-2E71-5A48-8A8C-A4426DA0F1A1}"/>
              </a:ext>
            </a:extLst>
          </p:cNvPr>
          <p:cNvSpPr/>
          <p:nvPr/>
        </p:nvSpPr>
        <p:spPr>
          <a:xfrm>
            <a:off x="10437812" y="-1"/>
            <a:ext cx="685800" cy="1143001"/>
          </a:xfrm>
          <a:prstGeom prst="rect">
            <a:avLst/>
          </a:prstGeom>
          <a:solidFill>
            <a:schemeClr val="accent3">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17172220"/>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bldLvl="4"/>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52BEFF1-896C-45B1-B02C-96A6A1BC38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0" name="Freeform 36">
            <a:extLst>
              <a:ext uri="{FF2B5EF4-FFF2-40B4-BE49-F238E27FC236}">
                <a16:creationId xmlns:a16="http://schemas.microsoft.com/office/drawing/2014/main" id="{BB237A14-61B1-4C00-A670-5D8D68A866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44637" y="0"/>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2">
              <a:alpha val="20000"/>
            </a:schemeClr>
          </a:solidFill>
          <a:ln>
            <a:noFill/>
          </a:ln>
        </p:spPr>
        <p:txBody>
          <a:bodyPr rtlCol="0" anchor="ctr"/>
          <a:lstStyle/>
          <a:p>
            <a:pPr algn="ctr"/>
            <a:endParaRPr lang="en-US"/>
          </a:p>
        </p:txBody>
      </p:sp>
      <p:sp>
        <p:nvSpPr>
          <p:cNvPr id="12" name="Freeform: Shape 11">
            <a:extLst>
              <a:ext uri="{FF2B5EF4-FFF2-40B4-BE49-F238E27FC236}">
                <a16:creationId xmlns:a16="http://schemas.microsoft.com/office/drawing/2014/main" id="{8598F259-6F54-47A3-8D13-1603D786A3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4990911" cy="6858001"/>
          </a:xfrm>
          <a:custGeom>
            <a:avLst/>
            <a:gdLst>
              <a:gd name="connsiteX0" fmla="*/ 3646196 w 4990911"/>
              <a:gd name="connsiteY0" fmla="*/ 0 h 6858001"/>
              <a:gd name="connsiteX1" fmla="*/ 4989734 w 4990911"/>
              <a:gd name="connsiteY1" fmla="*/ 0 h 6858001"/>
              <a:gd name="connsiteX2" fmla="*/ 4964689 w 4990911"/>
              <a:gd name="connsiteY2" fmla="*/ 155677 h 6858001"/>
              <a:gd name="connsiteX3" fmla="*/ 4940820 w 4990911"/>
              <a:gd name="connsiteY3" fmla="*/ 310668 h 6858001"/>
              <a:gd name="connsiteX4" fmla="*/ 4917456 w 4990911"/>
              <a:gd name="connsiteY4" fmla="*/ 466344 h 6858001"/>
              <a:gd name="connsiteX5" fmla="*/ 4897453 w 4990911"/>
              <a:gd name="connsiteY5" fmla="*/ 622707 h 6858001"/>
              <a:gd name="connsiteX6" fmla="*/ 4877282 w 4990911"/>
              <a:gd name="connsiteY6" fmla="*/ 778383 h 6858001"/>
              <a:gd name="connsiteX7" fmla="*/ 4858456 w 4990911"/>
              <a:gd name="connsiteY7" fmla="*/ 934746 h 6858001"/>
              <a:gd name="connsiteX8" fmla="*/ 4842320 w 4990911"/>
              <a:gd name="connsiteY8" fmla="*/ 1089051 h 6858001"/>
              <a:gd name="connsiteX9" fmla="*/ 4827024 w 4990911"/>
              <a:gd name="connsiteY9" fmla="*/ 1245413 h 6858001"/>
              <a:gd name="connsiteX10" fmla="*/ 4813072 w 4990911"/>
              <a:gd name="connsiteY10" fmla="*/ 1401090 h 6858001"/>
              <a:gd name="connsiteX11" fmla="*/ 4800970 w 4990911"/>
              <a:gd name="connsiteY11" fmla="*/ 1554023 h 6858001"/>
              <a:gd name="connsiteX12" fmla="*/ 4788867 w 4990911"/>
              <a:gd name="connsiteY12" fmla="*/ 1709014 h 6858001"/>
              <a:gd name="connsiteX13" fmla="*/ 4778782 w 4990911"/>
              <a:gd name="connsiteY13" fmla="*/ 1861947 h 6858001"/>
              <a:gd name="connsiteX14" fmla="*/ 4770882 w 4990911"/>
              <a:gd name="connsiteY14" fmla="*/ 2014881 h 6858001"/>
              <a:gd name="connsiteX15" fmla="*/ 4762645 w 4990911"/>
              <a:gd name="connsiteY15" fmla="*/ 2167128 h 6858001"/>
              <a:gd name="connsiteX16" fmla="*/ 4755754 w 4990911"/>
              <a:gd name="connsiteY16" fmla="*/ 2318004 h 6858001"/>
              <a:gd name="connsiteX17" fmla="*/ 4750879 w 4990911"/>
              <a:gd name="connsiteY17" fmla="*/ 2467509 h 6858001"/>
              <a:gd name="connsiteX18" fmla="*/ 4746677 w 4990911"/>
              <a:gd name="connsiteY18" fmla="*/ 2617013 h 6858001"/>
              <a:gd name="connsiteX19" fmla="*/ 4742643 w 4990911"/>
              <a:gd name="connsiteY19" fmla="*/ 2765146 h 6858001"/>
              <a:gd name="connsiteX20" fmla="*/ 4740794 w 4990911"/>
              <a:gd name="connsiteY20" fmla="*/ 2911221 h 6858001"/>
              <a:gd name="connsiteX21" fmla="*/ 4738777 w 4990911"/>
              <a:gd name="connsiteY21" fmla="*/ 3057297 h 6858001"/>
              <a:gd name="connsiteX22" fmla="*/ 4737768 w 4990911"/>
              <a:gd name="connsiteY22" fmla="*/ 3201315 h 6858001"/>
              <a:gd name="connsiteX23" fmla="*/ 4738777 w 4990911"/>
              <a:gd name="connsiteY23" fmla="*/ 3343961 h 6858001"/>
              <a:gd name="connsiteX24" fmla="*/ 4738777 w 4990911"/>
              <a:gd name="connsiteY24" fmla="*/ 3485236 h 6858001"/>
              <a:gd name="connsiteX25" fmla="*/ 4740794 w 4990911"/>
              <a:gd name="connsiteY25" fmla="*/ 3625139 h 6858001"/>
              <a:gd name="connsiteX26" fmla="*/ 4743819 w 4990911"/>
              <a:gd name="connsiteY26" fmla="*/ 3762299 h 6858001"/>
              <a:gd name="connsiteX27" fmla="*/ 4746677 w 4990911"/>
              <a:gd name="connsiteY27" fmla="*/ 3898087 h 6858001"/>
              <a:gd name="connsiteX28" fmla="*/ 4749871 w 4990911"/>
              <a:gd name="connsiteY28" fmla="*/ 4031133 h 6858001"/>
              <a:gd name="connsiteX29" fmla="*/ 4754745 w 4990911"/>
              <a:gd name="connsiteY29" fmla="*/ 4163492 h 6858001"/>
              <a:gd name="connsiteX30" fmla="*/ 4759956 w 4990911"/>
              <a:gd name="connsiteY30" fmla="*/ 4293793 h 6858001"/>
              <a:gd name="connsiteX31" fmla="*/ 4764662 w 4990911"/>
              <a:gd name="connsiteY31" fmla="*/ 4421352 h 6858001"/>
              <a:gd name="connsiteX32" fmla="*/ 4777942 w 4990911"/>
              <a:gd name="connsiteY32" fmla="*/ 4670298 h 6858001"/>
              <a:gd name="connsiteX33" fmla="*/ 4792061 w 4990911"/>
              <a:gd name="connsiteY33" fmla="*/ 4908956 h 6858001"/>
              <a:gd name="connsiteX34" fmla="*/ 4806853 w 4990911"/>
              <a:gd name="connsiteY34" fmla="*/ 5138013 h 6858001"/>
              <a:gd name="connsiteX35" fmla="*/ 4823158 w 4990911"/>
              <a:gd name="connsiteY35" fmla="*/ 5354726 h 6858001"/>
              <a:gd name="connsiteX36" fmla="*/ 4840135 w 4990911"/>
              <a:gd name="connsiteY36" fmla="*/ 5561838 h 6858001"/>
              <a:gd name="connsiteX37" fmla="*/ 4858456 w 4990911"/>
              <a:gd name="connsiteY37" fmla="*/ 5753862 h 6858001"/>
              <a:gd name="connsiteX38" fmla="*/ 4876442 w 4990911"/>
              <a:gd name="connsiteY38" fmla="*/ 5934227 h 6858001"/>
              <a:gd name="connsiteX39" fmla="*/ 4894427 w 4990911"/>
              <a:gd name="connsiteY39" fmla="*/ 6100191 h 6858001"/>
              <a:gd name="connsiteX40" fmla="*/ 4911404 w 4990911"/>
              <a:gd name="connsiteY40" fmla="*/ 6252438 h 6858001"/>
              <a:gd name="connsiteX41" fmla="*/ 4927541 w 4990911"/>
              <a:gd name="connsiteY41" fmla="*/ 6387541 h 6858001"/>
              <a:gd name="connsiteX42" fmla="*/ 4942837 w 4990911"/>
              <a:gd name="connsiteY42" fmla="*/ 6509613 h 6858001"/>
              <a:gd name="connsiteX43" fmla="*/ 4955612 w 4990911"/>
              <a:gd name="connsiteY43" fmla="*/ 6612483 h 6858001"/>
              <a:gd name="connsiteX44" fmla="*/ 4967714 w 4990911"/>
              <a:gd name="connsiteY44" fmla="*/ 6698894 h 6858001"/>
              <a:gd name="connsiteX45" fmla="*/ 4985028 w 4990911"/>
              <a:gd name="connsiteY45" fmla="*/ 6817538 h 6858001"/>
              <a:gd name="connsiteX46" fmla="*/ 4990911 w 4990911"/>
              <a:gd name="connsiteY46" fmla="*/ 6858000 h 6858001"/>
              <a:gd name="connsiteX47" fmla="*/ 4085557 w 4990911"/>
              <a:gd name="connsiteY47" fmla="*/ 6858000 h 6858001"/>
              <a:gd name="connsiteX48" fmla="*/ 4085557 w 4990911"/>
              <a:gd name="connsiteY48" fmla="*/ 6858001 h 6858001"/>
              <a:gd name="connsiteX49" fmla="*/ 0 w 4990911"/>
              <a:gd name="connsiteY49" fmla="*/ 6858001 h 6858001"/>
              <a:gd name="connsiteX50" fmla="*/ 0 w 4990911"/>
              <a:gd name="connsiteY50" fmla="*/ 1 h 6858001"/>
              <a:gd name="connsiteX51" fmla="*/ 3646196 w 4990911"/>
              <a:gd name="connsiteY51" fmla="*/ 1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4990911" h="6858001">
                <a:moveTo>
                  <a:pt x="3646196" y="0"/>
                </a:moveTo>
                <a:lnTo>
                  <a:pt x="4989734" y="0"/>
                </a:lnTo>
                <a:lnTo>
                  <a:pt x="4964689" y="155677"/>
                </a:lnTo>
                <a:lnTo>
                  <a:pt x="4940820" y="310668"/>
                </a:lnTo>
                <a:lnTo>
                  <a:pt x="4917456" y="466344"/>
                </a:lnTo>
                <a:lnTo>
                  <a:pt x="4897453" y="622707"/>
                </a:lnTo>
                <a:lnTo>
                  <a:pt x="4877282" y="778383"/>
                </a:lnTo>
                <a:lnTo>
                  <a:pt x="4858456" y="934746"/>
                </a:lnTo>
                <a:lnTo>
                  <a:pt x="4842320" y="1089051"/>
                </a:lnTo>
                <a:lnTo>
                  <a:pt x="4827024" y="1245413"/>
                </a:lnTo>
                <a:lnTo>
                  <a:pt x="4813072" y="1401090"/>
                </a:lnTo>
                <a:lnTo>
                  <a:pt x="4800970" y="1554023"/>
                </a:lnTo>
                <a:lnTo>
                  <a:pt x="4788867" y="1709014"/>
                </a:lnTo>
                <a:lnTo>
                  <a:pt x="4778782" y="1861947"/>
                </a:lnTo>
                <a:lnTo>
                  <a:pt x="4770882" y="2014881"/>
                </a:lnTo>
                <a:lnTo>
                  <a:pt x="4762645" y="2167128"/>
                </a:lnTo>
                <a:lnTo>
                  <a:pt x="4755754" y="2318004"/>
                </a:lnTo>
                <a:lnTo>
                  <a:pt x="4750879" y="2467509"/>
                </a:lnTo>
                <a:lnTo>
                  <a:pt x="4746677" y="2617013"/>
                </a:lnTo>
                <a:lnTo>
                  <a:pt x="4742643" y="2765146"/>
                </a:lnTo>
                <a:lnTo>
                  <a:pt x="4740794" y="2911221"/>
                </a:lnTo>
                <a:lnTo>
                  <a:pt x="4738777" y="3057297"/>
                </a:lnTo>
                <a:lnTo>
                  <a:pt x="4737768" y="3201315"/>
                </a:lnTo>
                <a:lnTo>
                  <a:pt x="4738777" y="3343961"/>
                </a:lnTo>
                <a:lnTo>
                  <a:pt x="4738777" y="3485236"/>
                </a:lnTo>
                <a:lnTo>
                  <a:pt x="4740794" y="3625139"/>
                </a:lnTo>
                <a:lnTo>
                  <a:pt x="4743819" y="3762299"/>
                </a:lnTo>
                <a:lnTo>
                  <a:pt x="4746677" y="3898087"/>
                </a:lnTo>
                <a:lnTo>
                  <a:pt x="4749871" y="4031133"/>
                </a:lnTo>
                <a:lnTo>
                  <a:pt x="4754745" y="4163492"/>
                </a:lnTo>
                <a:lnTo>
                  <a:pt x="4759956" y="4293793"/>
                </a:lnTo>
                <a:lnTo>
                  <a:pt x="4764662" y="4421352"/>
                </a:lnTo>
                <a:lnTo>
                  <a:pt x="4777942" y="4670298"/>
                </a:lnTo>
                <a:lnTo>
                  <a:pt x="4792061" y="4908956"/>
                </a:lnTo>
                <a:lnTo>
                  <a:pt x="4806853" y="5138013"/>
                </a:lnTo>
                <a:lnTo>
                  <a:pt x="4823158" y="5354726"/>
                </a:lnTo>
                <a:lnTo>
                  <a:pt x="4840135" y="5561838"/>
                </a:lnTo>
                <a:lnTo>
                  <a:pt x="4858456" y="5753862"/>
                </a:lnTo>
                <a:lnTo>
                  <a:pt x="4876442" y="5934227"/>
                </a:lnTo>
                <a:lnTo>
                  <a:pt x="4894427" y="6100191"/>
                </a:lnTo>
                <a:lnTo>
                  <a:pt x="4911404" y="6252438"/>
                </a:lnTo>
                <a:lnTo>
                  <a:pt x="4927541" y="6387541"/>
                </a:lnTo>
                <a:lnTo>
                  <a:pt x="4942837" y="6509613"/>
                </a:lnTo>
                <a:lnTo>
                  <a:pt x="4955612" y="6612483"/>
                </a:lnTo>
                <a:lnTo>
                  <a:pt x="4967714" y="6698894"/>
                </a:lnTo>
                <a:lnTo>
                  <a:pt x="4985028" y="6817538"/>
                </a:lnTo>
                <a:lnTo>
                  <a:pt x="4990911" y="6858000"/>
                </a:lnTo>
                <a:lnTo>
                  <a:pt x="4085557" y="6858000"/>
                </a:lnTo>
                <a:lnTo>
                  <a:pt x="4085557" y="6858001"/>
                </a:lnTo>
                <a:lnTo>
                  <a:pt x="0" y="6858001"/>
                </a:lnTo>
                <a:lnTo>
                  <a:pt x="0" y="1"/>
                </a:lnTo>
                <a:lnTo>
                  <a:pt x="3646196" y="1"/>
                </a:lnTo>
                <a:close/>
              </a:path>
            </a:pathLst>
          </a:cu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0BA768A8-4FED-4ED8-9E46-6BE72188EC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68FC1865-D992-9F44-A167-6756A178A2D7}"/>
              </a:ext>
            </a:extLst>
          </p:cNvPr>
          <p:cNvSpPr>
            <a:spLocks noGrp="1"/>
          </p:cNvSpPr>
          <p:nvPr>
            <p:ph type="title"/>
          </p:nvPr>
        </p:nvSpPr>
        <p:spPr>
          <a:xfrm>
            <a:off x="734016" y="1474231"/>
            <a:ext cx="3522879" cy="4470821"/>
          </a:xfrm>
        </p:spPr>
        <p:txBody>
          <a:bodyPr>
            <a:normAutofit/>
          </a:bodyPr>
          <a:lstStyle/>
          <a:p>
            <a:pPr algn="r">
              <a:lnSpc>
                <a:spcPct val="90000"/>
              </a:lnSpc>
            </a:pPr>
            <a:r>
              <a:rPr lang="en-US" sz="3600" dirty="0">
                <a:solidFill>
                  <a:schemeClr val="accent3"/>
                </a:solidFill>
              </a:rPr>
              <a:t>User’s view </a:t>
            </a:r>
            <a:r>
              <a:rPr lang="en-US" sz="3600" dirty="0">
                <a:solidFill>
                  <a:srgbClr val="FFFFFF"/>
                </a:solidFill>
              </a:rPr>
              <a:t>of the </a:t>
            </a:r>
            <a:br>
              <a:rPr lang="en-US" sz="3600" dirty="0">
                <a:solidFill>
                  <a:srgbClr val="FFFFFF"/>
                </a:solidFill>
              </a:rPr>
            </a:br>
            <a:r>
              <a:rPr lang="en-US" sz="3600" dirty="0">
                <a:solidFill>
                  <a:srgbClr val="FFFFFF"/>
                </a:solidFill>
              </a:rPr>
              <a:t>Application Software in a File-Based System</a:t>
            </a:r>
          </a:p>
        </p:txBody>
      </p:sp>
      <p:sp>
        <p:nvSpPr>
          <p:cNvPr id="3" name="Content Placeholder 2">
            <a:extLst>
              <a:ext uri="{FF2B5EF4-FFF2-40B4-BE49-F238E27FC236}">
                <a16:creationId xmlns:a16="http://schemas.microsoft.com/office/drawing/2014/main" id="{938882DF-75B6-884E-A0C2-5F53615E0812}"/>
              </a:ext>
            </a:extLst>
          </p:cNvPr>
          <p:cNvSpPr>
            <a:spLocks noGrp="1"/>
          </p:cNvSpPr>
          <p:nvPr>
            <p:ph idx="1"/>
          </p:nvPr>
        </p:nvSpPr>
        <p:spPr>
          <a:xfrm>
            <a:off x="5591851" y="1474231"/>
            <a:ext cx="5919503" cy="4470821"/>
          </a:xfrm>
        </p:spPr>
        <p:txBody>
          <a:bodyPr>
            <a:normAutofit/>
          </a:bodyPr>
          <a:lstStyle/>
          <a:p>
            <a:pPr>
              <a:lnSpc>
                <a:spcPct val="90000"/>
              </a:lnSpc>
              <a:spcBef>
                <a:spcPts val="0"/>
              </a:spcBef>
              <a:spcAft>
                <a:spcPts val="600"/>
              </a:spcAft>
              <a:buClr>
                <a:schemeClr val="accent5"/>
              </a:buClr>
            </a:pPr>
            <a:r>
              <a:rPr lang="en-US" dirty="0"/>
              <a:t>The only way to access the file is through the software program (unless the file is a text file)</a:t>
            </a:r>
          </a:p>
          <a:p>
            <a:pPr>
              <a:lnSpc>
                <a:spcPct val="90000"/>
              </a:lnSpc>
              <a:spcBef>
                <a:spcPts val="0"/>
              </a:spcBef>
              <a:spcAft>
                <a:spcPts val="600"/>
              </a:spcAft>
              <a:buClr>
                <a:schemeClr val="accent5"/>
              </a:buClr>
            </a:pPr>
            <a:endParaRPr lang="en-US" dirty="0"/>
          </a:p>
          <a:p>
            <a:pPr>
              <a:lnSpc>
                <a:spcPct val="90000"/>
              </a:lnSpc>
              <a:spcBef>
                <a:spcPts val="0"/>
              </a:spcBef>
              <a:spcAft>
                <a:spcPts val="600"/>
              </a:spcAft>
              <a:buClr>
                <a:schemeClr val="accent5"/>
              </a:buClr>
            </a:pPr>
            <a:r>
              <a:rPr lang="en-US" dirty="0"/>
              <a:t>Cannot share the file unless: </a:t>
            </a:r>
          </a:p>
          <a:p>
            <a:pPr lvl="1">
              <a:lnSpc>
                <a:spcPct val="90000"/>
              </a:lnSpc>
              <a:spcBef>
                <a:spcPts val="0"/>
              </a:spcBef>
              <a:spcAft>
                <a:spcPts val="600"/>
              </a:spcAft>
              <a:buClr>
                <a:schemeClr val="accent5"/>
              </a:buClr>
            </a:pPr>
            <a:r>
              <a:rPr lang="en-US" dirty="0"/>
              <a:t>the user is a user in the software the file is being used on </a:t>
            </a:r>
          </a:p>
          <a:p>
            <a:pPr lvl="1">
              <a:lnSpc>
                <a:spcPct val="90000"/>
              </a:lnSpc>
              <a:spcBef>
                <a:spcPts val="0"/>
              </a:spcBef>
              <a:spcAft>
                <a:spcPts val="600"/>
              </a:spcAft>
              <a:buClr>
                <a:schemeClr val="accent5"/>
              </a:buClr>
            </a:pPr>
            <a:r>
              <a:rPr lang="en-US" dirty="0"/>
              <a:t>it is a text file</a:t>
            </a:r>
          </a:p>
          <a:p>
            <a:pPr>
              <a:lnSpc>
                <a:spcPct val="90000"/>
              </a:lnSpc>
              <a:spcBef>
                <a:spcPts val="0"/>
              </a:spcBef>
              <a:spcAft>
                <a:spcPts val="600"/>
              </a:spcAft>
              <a:buClr>
                <a:schemeClr val="accent5"/>
              </a:buClr>
            </a:pPr>
            <a:endParaRPr lang="en-US" dirty="0"/>
          </a:p>
          <a:p>
            <a:pPr>
              <a:lnSpc>
                <a:spcPct val="90000"/>
              </a:lnSpc>
              <a:spcBef>
                <a:spcPts val="0"/>
              </a:spcBef>
              <a:spcAft>
                <a:spcPts val="600"/>
              </a:spcAft>
              <a:buClr>
                <a:schemeClr val="accent5"/>
              </a:buClr>
            </a:pPr>
            <a:r>
              <a:rPr lang="en-US" dirty="0"/>
              <a:t>Only one user can use the file at a time </a:t>
            </a:r>
          </a:p>
          <a:p>
            <a:pPr lvl="1">
              <a:lnSpc>
                <a:spcPct val="90000"/>
              </a:lnSpc>
              <a:spcBef>
                <a:spcPts val="0"/>
              </a:spcBef>
              <a:spcAft>
                <a:spcPts val="600"/>
              </a:spcAft>
              <a:buClr>
                <a:schemeClr val="accent5"/>
              </a:buClr>
            </a:pPr>
            <a:r>
              <a:rPr lang="en-US" dirty="0"/>
              <a:t>if used with an application</a:t>
            </a:r>
          </a:p>
          <a:p>
            <a:pPr>
              <a:lnSpc>
                <a:spcPct val="90000"/>
              </a:lnSpc>
              <a:spcBef>
                <a:spcPts val="0"/>
              </a:spcBef>
              <a:spcAft>
                <a:spcPts val="600"/>
              </a:spcAft>
              <a:buClr>
                <a:schemeClr val="accent5"/>
              </a:buClr>
            </a:pPr>
            <a:endParaRPr lang="en-US" dirty="0"/>
          </a:p>
        </p:txBody>
      </p:sp>
      <p:sp>
        <p:nvSpPr>
          <p:cNvPr id="9" name="Rectangle 8">
            <a:extLst>
              <a:ext uri="{FF2B5EF4-FFF2-40B4-BE49-F238E27FC236}">
                <a16:creationId xmlns:a16="http://schemas.microsoft.com/office/drawing/2014/main" id="{A546664A-2E71-5A48-8A8C-A4426DA0F1A1}"/>
              </a:ext>
            </a:extLst>
          </p:cNvPr>
          <p:cNvSpPr/>
          <p:nvPr/>
        </p:nvSpPr>
        <p:spPr>
          <a:xfrm>
            <a:off x="10437812" y="-1"/>
            <a:ext cx="685800" cy="1143001"/>
          </a:xfrm>
          <a:prstGeom prst="rect">
            <a:avLst/>
          </a:prstGeom>
          <a:solidFill>
            <a:schemeClr val="accent3">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29934174"/>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5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bldLvl="4"/>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74CD14DB-BB81-479F-A1FC-1C75640E9F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1" name="Rectangle 20">
            <a:extLst>
              <a:ext uri="{FF2B5EF4-FFF2-40B4-BE49-F238E27FC236}">
                <a16:creationId xmlns:a16="http://schemas.microsoft.com/office/drawing/2014/main" id="{C943A91B-7CA7-4592-A975-73B1BF8C4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3" name="Freeform 7">
            <a:extLst>
              <a:ext uri="{FF2B5EF4-FFF2-40B4-BE49-F238E27FC236}">
                <a16:creationId xmlns:a16="http://schemas.microsoft.com/office/drawing/2014/main" id="{EC471314-E46A-414B-8D91-74880E84F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 useBgFill="1">
        <p:nvSpPr>
          <p:cNvPr id="25" name="Freeform: Shape 24">
            <a:extLst>
              <a:ext uri="{FF2B5EF4-FFF2-40B4-BE49-F238E27FC236}">
                <a16:creationId xmlns:a16="http://schemas.microsoft.com/office/drawing/2014/main" id="{6A681326-1C9D-44A3-A627-3871BDAE41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2" name="Title 1">
            <a:extLst>
              <a:ext uri="{FF2B5EF4-FFF2-40B4-BE49-F238E27FC236}">
                <a16:creationId xmlns:a16="http://schemas.microsoft.com/office/drawing/2014/main" id="{F0DEE976-E94D-D245-857E-6FDFCE93F87E}"/>
              </a:ext>
            </a:extLst>
          </p:cNvPr>
          <p:cNvSpPr>
            <a:spLocks noGrp="1"/>
          </p:cNvSpPr>
          <p:nvPr>
            <p:ph type="title"/>
          </p:nvPr>
        </p:nvSpPr>
        <p:spPr>
          <a:xfrm>
            <a:off x="1103311" y="452718"/>
            <a:ext cx="9081697" cy="1400530"/>
          </a:xfrm>
        </p:spPr>
        <p:txBody>
          <a:bodyPr anchor="ctr">
            <a:normAutofit/>
          </a:bodyPr>
          <a:lstStyle/>
          <a:p>
            <a:r>
              <a:rPr lang="en-US" dirty="0">
                <a:solidFill>
                  <a:srgbClr val="FFFFFF"/>
                </a:solidFill>
              </a:rPr>
              <a:t>Issues about File-Based Systems</a:t>
            </a:r>
          </a:p>
        </p:txBody>
      </p:sp>
      <p:sp>
        <p:nvSpPr>
          <p:cNvPr id="5" name="Rectangle 4">
            <a:extLst>
              <a:ext uri="{FF2B5EF4-FFF2-40B4-BE49-F238E27FC236}">
                <a16:creationId xmlns:a16="http://schemas.microsoft.com/office/drawing/2014/main" id="{952A457E-FC6E-184D-B7D4-FFA4D04138F1}"/>
              </a:ext>
            </a:extLst>
          </p:cNvPr>
          <p:cNvSpPr/>
          <p:nvPr/>
        </p:nvSpPr>
        <p:spPr>
          <a:xfrm>
            <a:off x="10437812" y="-1"/>
            <a:ext cx="685800" cy="1143001"/>
          </a:xfrm>
          <a:prstGeom prst="rect">
            <a:avLst/>
          </a:prstGeom>
          <a:solidFill>
            <a:schemeClr val="accent3">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0" name="Group 29">
            <a:extLst>
              <a:ext uri="{FF2B5EF4-FFF2-40B4-BE49-F238E27FC236}">
                <a16:creationId xmlns:a16="http://schemas.microsoft.com/office/drawing/2014/main" id="{D3BA224D-E769-A74C-8346-692A183EB93F}"/>
              </a:ext>
            </a:extLst>
          </p:cNvPr>
          <p:cNvGrpSpPr/>
          <p:nvPr/>
        </p:nvGrpSpPr>
        <p:grpSpPr>
          <a:xfrm>
            <a:off x="-176022" y="5829300"/>
            <a:ext cx="4036613" cy="1000647"/>
            <a:chOff x="-176022" y="5785767"/>
            <a:chExt cx="4036613" cy="1000647"/>
          </a:xfrm>
        </p:grpSpPr>
        <p:sp>
          <p:nvSpPr>
            <p:cNvPr id="31" name="Rounded Rectangle 30">
              <a:extLst>
                <a:ext uri="{FF2B5EF4-FFF2-40B4-BE49-F238E27FC236}">
                  <a16:creationId xmlns:a16="http://schemas.microsoft.com/office/drawing/2014/main" id="{C85CDBF2-831C-AB47-B5B0-05C6AFE2234F}"/>
                </a:ext>
              </a:extLst>
            </p:cNvPr>
            <p:cNvSpPr/>
            <p:nvPr/>
          </p:nvSpPr>
          <p:spPr>
            <a:xfrm>
              <a:off x="-176022" y="5922534"/>
              <a:ext cx="3993749" cy="719566"/>
            </a:xfrm>
            <a:prstGeom prst="roundRect">
              <a:avLst/>
            </a:prstGeom>
            <a:solidFill>
              <a:schemeClr val="accent5">
                <a:lumMod val="5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75000"/>
                  </a:schemeClr>
                </a:solidFill>
              </a:endParaRPr>
            </a:p>
          </p:txBody>
        </p:sp>
        <p:sp>
          <p:nvSpPr>
            <p:cNvPr id="32" name="TextBox 31">
              <a:extLst>
                <a:ext uri="{FF2B5EF4-FFF2-40B4-BE49-F238E27FC236}">
                  <a16:creationId xmlns:a16="http://schemas.microsoft.com/office/drawing/2014/main" id="{7D4AEB3A-9D87-124B-9D81-32D60503C71C}"/>
                </a:ext>
              </a:extLst>
            </p:cNvPr>
            <p:cNvSpPr txBox="1"/>
            <p:nvPr/>
          </p:nvSpPr>
          <p:spPr>
            <a:xfrm>
              <a:off x="1215865" y="6066873"/>
              <a:ext cx="2644726" cy="430887"/>
            </a:xfrm>
            <a:prstGeom prst="rect">
              <a:avLst/>
            </a:prstGeom>
            <a:noFill/>
          </p:spPr>
          <p:txBody>
            <a:bodyPr wrap="square" rtlCol="0">
              <a:spAutoFit/>
            </a:bodyPr>
            <a:lstStyle/>
            <a:p>
              <a:r>
                <a:rPr lang="en-US" sz="1100" i="1" dirty="0">
                  <a:solidFill>
                    <a:schemeClr val="accent5">
                      <a:lumMod val="40000"/>
                      <a:lumOff val="60000"/>
                    </a:schemeClr>
                  </a:solidFill>
                  <a:latin typeface="Avenir Book" panose="02000503020000020003" pitchFamily="2" charset="0"/>
                </a:rPr>
                <a:t>Information Technology Department</a:t>
              </a:r>
            </a:p>
            <a:p>
              <a:r>
                <a:rPr lang="en-US" sz="1100" i="1" dirty="0">
                  <a:solidFill>
                    <a:schemeClr val="accent5">
                      <a:lumMod val="40000"/>
                      <a:lumOff val="60000"/>
                    </a:schemeClr>
                  </a:solidFill>
                  <a:latin typeface="Avenir Book" panose="02000503020000020003" pitchFamily="2" charset="0"/>
                </a:rPr>
                <a:t>De La Salle University</a:t>
              </a:r>
            </a:p>
          </p:txBody>
        </p:sp>
        <p:sp>
          <p:nvSpPr>
            <p:cNvPr id="33" name="Oval 32">
              <a:extLst>
                <a:ext uri="{FF2B5EF4-FFF2-40B4-BE49-F238E27FC236}">
                  <a16:creationId xmlns:a16="http://schemas.microsoft.com/office/drawing/2014/main" id="{AA5B8DD2-B2AF-0B4E-B322-C54E4949C6D4}"/>
                </a:ext>
              </a:extLst>
            </p:cNvPr>
            <p:cNvSpPr/>
            <p:nvPr/>
          </p:nvSpPr>
          <p:spPr>
            <a:xfrm>
              <a:off x="216904" y="6079151"/>
              <a:ext cx="417600" cy="4176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5AAEDF5F-41F4-C34B-80B7-FC99218F3894}"/>
                </a:ext>
              </a:extLst>
            </p:cNvPr>
            <p:cNvSpPr/>
            <p:nvPr/>
          </p:nvSpPr>
          <p:spPr>
            <a:xfrm>
              <a:off x="757038" y="6074899"/>
              <a:ext cx="428400" cy="4261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5" name="Picture 2">
              <a:extLst>
                <a:ext uri="{FF2B5EF4-FFF2-40B4-BE49-F238E27FC236}">
                  <a16:creationId xmlns:a16="http://schemas.microsoft.com/office/drawing/2014/main" id="{41D499EC-A8C2-D24E-9B53-C87535C2A587}"/>
                </a:ext>
              </a:extLst>
            </p:cNvPr>
            <p:cNvPicPr>
              <a:picLocks noChangeAspect="1" noChangeArrowheads="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93631" y="5785767"/>
              <a:ext cx="1000647" cy="1000647"/>
            </a:xfrm>
            <a:prstGeom prst="rect">
              <a:avLst/>
            </a:prstGeom>
            <a:noFill/>
            <a:extLst>
              <a:ext uri="{909E8E84-426E-40DD-AFC4-6F175D3DCCD1}">
                <a14:hiddenFill xmlns:a14="http://schemas.microsoft.com/office/drawing/2010/main">
                  <a:solidFill>
                    <a:srgbClr val="FFFFFF"/>
                  </a:solidFill>
                </a14:hiddenFill>
              </a:ext>
            </a:extLst>
          </p:spPr>
        </p:pic>
      </p:grpSp>
      <p:sp>
        <p:nvSpPr>
          <p:cNvPr id="22" name="Content Placeholder 2">
            <a:extLst>
              <a:ext uri="{FF2B5EF4-FFF2-40B4-BE49-F238E27FC236}">
                <a16:creationId xmlns:a16="http://schemas.microsoft.com/office/drawing/2014/main" id="{A679BB97-BF0A-E343-9333-A2D6EA2BCF81}"/>
              </a:ext>
            </a:extLst>
          </p:cNvPr>
          <p:cNvSpPr>
            <a:spLocks noGrp="1"/>
          </p:cNvSpPr>
          <p:nvPr>
            <p:ph idx="1"/>
          </p:nvPr>
        </p:nvSpPr>
        <p:spPr>
          <a:xfrm>
            <a:off x="2038240" y="5140489"/>
            <a:ext cx="8638803" cy="719566"/>
          </a:xfrm>
        </p:spPr>
        <p:txBody>
          <a:bodyPr>
            <a:normAutofit/>
          </a:bodyPr>
          <a:lstStyle/>
          <a:p>
            <a:pPr>
              <a:spcBef>
                <a:spcPts val="0"/>
              </a:spcBef>
              <a:buClr>
                <a:schemeClr val="accent5"/>
              </a:buClr>
            </a:pPr>
            <a:r>
              <a:rPr lang="en-US" sz="1800" dirty="0"/>
              <a:t>Data became isolated</a:t>
            </a:r>
          </a:p>
          <a:p>
            <a:pPr>
              <a:spcBef>
                <a:spcPts val="0"/>
              </a:spcBef>
              <a:buClr>
                <a:schemeClr val="accent5"/>
              </a:buClr>
            </a:pPr>
            <a:r>
              <a:rPr lang="en-US" sz="1800" dirty="0"/>
              <a:t>Proliferation of data redundancy and inconsistencies</a:t>
            </a:r>
          </a:p>
        </p:txBody>
      </p:sp>
      <p:sp>
        <p:nvSpPr>
          <p:cNvPr id="24" name="Rounded Rectangle 23">
            <a:extLst>
              <a:ext uri="{FF2B5EF4-FFF2-40B4-BE49-F238E27FC236}">
                <a16:creationId xmlns:a16="http://schemas.microsoft.com/office/drawing/2014/main" id="{A19915D6-E3C8-1549-81BE-711EE29A0EC0}"/>
              </a:ext>
            </a:extLst>
          </p:cNvPr>
          <p:cNvSpPr/>
          <p:nvPr/>
        </p:nvSpPr>
        <p:spPr>
          <a:xfrm>
            <a:off x="2228460" y="4342084"/>
            <a:ext cx="1533164" cy="626038"/>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600" b="1" dirty="0">
                <a:effectLst>
                  <a:outerShdw blurRad="50800" dist="38100" dir="2700000" algn="tl" rotWithShape="0">
                    <a:prstClr val="black">
                      <a:alpha val="40000"/>
                    </a:prstClr>
                  </a:outerShdw>
                </a:effectLst>
                <a:latin typeface="Avenir Light" panose="020B0402020203020204" pitchFamily="34" charset="77"/>
              </a:rPr>
              <a:t>Student</a:t>
            </a:r>
          </a:p>
        </p:txBody>
      </p:sp>
      <p:sp>
        <p:nvSpPr>
          <p:cNvPr id="26" name="Rounded Rectangle 25">
            <a:extLst>
              <a:ext uri="{FF2B5EF4-FFF2-40B4-BE49-F238E27FC236}">
                <a16:creationId xmlns:a16="http://schemas.microsoft.com/office/drawing/2014/main" id="{D77D3815-BDE2-074D-ADDC-53375D99C560}"/>
              </a:ext>
            </a:extLst>
          </p:cNvPr>
          <p:cNvSpPr/>
          <p:nvPr/>
        </p:nvSpPr>
        <p:spPr>
          <a:xfrm>
            <a:off x="2022437" y="2642610"/>
            <a:ext cx="1945210" cy="719666"/>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400" b="1" dirty="0">
                <a:effectLst>
                  <a:outerShdw blurRad="50800" dist="38100" dir="2700000" algn="tl" rotWithShape="0">
                    <a:prstClr val="black">
                      <a:alpha val="40000"/>
                    </a:prstClr>
                  </a:outerShdw>
                </a:effectLst>
                <a:latin typeface="Avenir Light" panose="020B0402020203020204" pitchFamily="34" charset="77"/>
              </a:rPr>
              <a:t>Application Software</a:t>
            </a:r>
          </a:p>
          <a:p>
            <a:pPr algn="ctr"/>
            <a:r>
              <a:rPr lang="en-US" sz="1400" b="1" dirty="0">
                <a:solidFill>
                  <a:srgbClr val="FFFF00"/>
                </a:solidFill>
                <a:effectLst>
                  <a:outerShdw blurRad="50800" dist="38100" dir="2700000" algn="tl" rotWithShape="0">
                    <a:prstClr val="black">
                      <a:alpha val="40000"/>
                    </a:prstClr>
                  </a:outerShdw>
                </a:effectLst>
                <a:latin typeface="Avenir Light" panose="020B0402020203020204" pitchFamily="34" charset="77"/>
              </a:rPr>
              <a:t>Student Registration</a:t>
            </a:r>
          </a:p>
        </p:txBody>
      </p:sp>
      <p:cxnSp>
        <p:nvCxnSpPr>
          <p:cNvPr id="27" name="Straight Arrow Connector 26">
            <a:extLst>
              <a:ext uri="{FF2B5EF4-FFF2-40B4-BE49-F238E27FC236}">
                <a16:creationId xmlns:a16="http://schemas.microsoft.com/office/drawing/2014/main" id="{B809CE20-5D32-8C47-ACE6-6F9AAD4E8AC9}"/>
              </a:ext>
            </a:extLst>
          </p:cNvPr>
          <p:cNvCxnSpPr>
            <a:cxnSpLocks/>
            <a:stCxn id="24" idx="0"/>
            <a:endCxn id="26" idx="2"/>
          </p:cNvCxnSpPr>
          <p:nvPr/>
        </p:nvCxnSpPr>
        <p:spPr>
          <a:xfrm flipV="1">
            <a:off x="2995042" y="3362276"/>
            <a:ext cx="0" cy="979808"/>
          </a:xfrm>
          <a:prstGeom prst="straightConnector1">
            <a:avLst/>
          </a:prstGeom>
          <a:ln w="76200">
            <a:solidFill>
              <a:srgbClr val="0070C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8" name="Rounded Rectangle 27">
            <a:extLst>
              <a:ext uri="{FF2B5EF4-FFF2-40B4-BE49-F238E27FC236}">
                <a16:creationId xmlns:a16="http://schemas.microsoft.com/office/drawing/2014/main" id="{09430D85-E434-584C-8A87-18A9B14959AD}"/>
              </a:ext>
            </a:extLst>
          </p:cNvPr>
          <p:cNvSpPr/>
          <p:nvPr/>
        </p:nvSpPr>
        <p:spPr>
          <a:xfrm>
            <a:off x="5592538" y="4342084"/>
            <a:ext cx="1418537" cy="626038"/>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600" b="1" dirty="0">
                <a:effectLst>
                  <a:outerShdw blurRad="50800" dist="38100" dir="2700000" algn="tl" rotWithShape="0">
                    <a:prstClr val="black">
                      <a:alpha val="40000"/>
                    </a:prstClr>
                  </a:outerShdw>
                </a:effectLst>
                <a:latin typeface="Avenir Light" panose="020B0402020203020204" pitchFamily="34" charset="77"/>
              </a:rPr>
              <a:t>Courses</a:t>
            </a:r>
          </a:p>
        </p:txBody>
      </p:sp>
      <p:sp>
        <p:nvSpPr>
          <p:cNvPr id="29" name="Rounded Rectangle 28">
            <a:extLst>
              <a:ext uri="{FF2B5EF4-FFF2-40B4-BE49-F238E27FC236}">
                <a16:creationId xmlns:a16="http://schemas.microsoft.com/office/drawing/2014/main" id="{7D34839E-8DEB-A64B-A8AF-C194A1E18CF3}"/>
              </a:ext>
            </a:extLst>
          </p:cNvPr>
          <p:cNvSpPr/>
          <p:nvPr/>
        </p:nvSpPr>
        <p:spPr>
          <a:xfrm>
            <a:off x="5592538" y="2642610"/>
            <a:ext cx="1418537" cy="719666"/>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400" b="1" dirty="0">
                <a:effectLst>
                  <a:outerShdw blurRad="50800" dist="38100" dir="2700000" algn="tl" rotWithShape="0">
                    <a:prstClr val="black">
                      <a:alpha val="40000"/>
                    </a:prstClr>
                  </a:outerShdw>
                </a:effectLst>
                <a:latin typeface="Avenir Light" panose="020B0402020203020204" pitchFamily="34" charset="77"/>
              </a:rPr>
              <a:t>Application Software</a:t>
            </a:r>
          </a:p>
          <a:p>
            <a:pPr algn="ctr"/>
            <a:r>
              <a:rPr lang="en-US" sz="1400" b="1" dirty="0">
                <a:solidFill>
                  <a:srgbClr val="FFFF00"/>
                </a:solidFill>
                <a:effectLst>
                  <a:outerShdw blurRad="50800" dist="38100" dir="2700000" algn="tl" rotWithShape="0">
                    <a:prstClr val="black">
                      <a:alpha val="40000"/>
                    </a:prstClr>
                  </a:outerShdw>
                </a:effectLst>
                <a:latin typeface="Avenir Light" panose="020B0402020203020204" pitchFamily="34" charset="77"/>
              </a:rPr>
              <a:t>Course Profile</a:t>
            </a:r>
          </a:p>
        </p:txBody>
      </p:sp>
      <p:cxnSp>
        <p:nvCxnSpPr>
          <p:cNvPr id="36" name="Straight Arrow Connector 35">
            <a:extLst>
              <a:ext uri="{FF2B5EF4-FFF2-40B4-BE49-F238E27FC236}">
                <a16:creationId xmlns:a16="http://schemas.microsoft.com/office/drawing/2014/main" id="{AC6A0D4E-D3FC-FE45-AFBF-2B3AFFB9F019}"/>
              </a:ext>
            </a:extLst>
          </p:cNvPr>
          <p:cNvCxnSpPr>
            <a:cxnSpLocks/>
            <a:stCxn id="28" idx="0"/>
            <a:endCxn id="29" idx="2"/>
          </p:cNvCxnSpPr>
          <p:nvPr/>
        </p:nvCxnSpPr>
        <p:spPr>
          <a:xfrm flipV="1">
            <a:off x="6301806" y="3362276"/>
            <a:ext cx="0" cy="979808"/>
          </a:xfrm>
          <a:prstGeom prst="straightConnector1">
            <a:avLst/>
          </a:prstGeom>
          <a:ln w="76200">
            <a:solidFill>
              <a:srgbClr val="0070C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7" name="Rounded Rectangle 36">
            <a:extLst>
              <a:ext uri="{FF2B5EF4-FFF2-40B4-BE49-F238E27FC236}">
                <a16:creationId xmlns:a16="http://schemas.microsoft.com/office/drawing/2014/main" id="{543E1855-1B7E-D741-9D04-5509A3842BC8}"/>
              </a:ext>
            </a:extLst>
          </p:cNvPr>
          <p:cNvSpPr/>
          <p:nvPr/>
        </p:nvSpPr>
        <p:spPr>
          <a:xfrm>
            <a:off x="4067852" y="4342084"/>
            <a:ext cx="1398736" cy="626038"/>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600" b="1" dirty="0">
                <a:effectLst>
                  <a:outerShdw blurRad="50800" dist="38100" dir="2700000" algn="tl" rotWithShape="0">
                    <a:prstClr val="black">
                      <a:alpha val="40000"/>
                    </a:prstClr>
                  </a:outerShdw>
                </a:effectLst>
                <a:latin typeface="Avenir Light" panose="020B0402020203020204" pitchFamily="34" charset="77"/>
              </a:rPr>
              <a:t>Enrollment</a:t>
            </a:r>
          </a:p>
        </p:txBody>
      </p:sp>
      <p:sp>
        <p:nvSpPr>
          <p:cNvPr id="38" name="Rounded Rectangle 37">
            <a:extLst>
              <a:ext uri="{FF2B5EF4-FFF2-40B4-BE49-F238E27FC236}">
                <a16:creationId xmlns:a16="http://schemas.microsoft.com/office/drawing/2014/main" id="{8418F0A7-FAFA-8E44-A321-488A4EF46D3F}"/>
              </a:ext>
            </a:extLst>
          </p:cNvPr>
          <p:cNvSpPr/>
          <p:nvPr/>
        </p:nvSpPr>
        <p:spPr>
          <a:xfrm>
            <a:off x="4067851" y="2642610"/>
            <a:ext cx="1398736" cy="719666"/>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400" b="1" dirty="0">
                <a:effectLst>
                  <a:outerShdw blurRad="50800" dist="38100" dir="2700000" algn="tl" rotWithShape="0">
                    <a:prstClr val="black">
                      <a:alpha val="40000"/>
                    </a:prstClr>
                  </a:outerShdw>
                </a:effectLst>
                <a:latin typeface="Avenir Light" panose="020B0402020203020204" pitchFamily="34" charset="77"/>
              </a:rPr>
              <a:t>Application Software</a:t>
            </a:r>
          </a:p>
          <a:p>
            <a:pPr algn="ctr"/>
            <a:r>
              <a:rPr lang="en-US" sz="1400" b="1" dirty="0">
                <a:solidFill>
                  <a:srgbClr val="FFFF00"/>
                </a:solidFill>
                <a:effectLst>
                  <a:outerShdw blurRad="50800" dist="38100" dir="2700000" algn="tl" rotWithShape="0">
                    <a:prstClr val="black">
                      <a:alpha val="40000"/>
                    </a:prstClr>
                  </a:outerShdw>
                </a:effectLst>
                <a:latin typeface="Avenir Light" panose="020B0402020203020204" pitchFamily="34" charset="77"/>
              </a:rPr>
              <a:t>Enrollment</a:t>
            </a:r>
          </a:p>
        </p:txBody>
      </p:sp>
      <p:cxnSp>
        <p:nvCxnSpPr>
          <p:cNvPr id="39" name="Straight Arrow Connector 38">
            <a:extLst>
              <a:ext uri="{FF2B5EF4-FFF2-40B4-BE49-F238E27FC236}">
                <a16:creationId xmlns:a16="http://schemas.microsoft.com/office/drawing/2014/main" id="{BB306988-2369-B64F-8146-82B8811FFEA5}"/>
              </a:ext>
            </a:extLst>
          </p:cNvPr>
          <p:cNvCxnSpPr>
            <a:cxnSpLocks/>
            <a:stCxn id="37" idx="0"/>
            <a:endCxn id="38" idx="2"/>
          </p:cNvCxnSpPr>
          <p:nvPr/>
        </p:nvCxnSpPr>
        <p:spPr>
          <a:xfrm flipH="1" flipV="1">
            <a:off x="4767220" y="3362276"/>
            <a:ext cx="1" cy="979808"/>
          </a:xfrm>
          <a:prstGeom prst="straightConnector1">
            <a:avLst/>
          </a:prstGeom>
          <a:ln w="76200">
            <a:solidFill>
              <a:srgbClr val="0070C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5F458B7A-6610-B848-BBBB-74C9F775DE56}"/>
              </a:ext>
            </a:extLst>
          </p:cNvPr>
          <p:cNvCxnSpPr>
            <a:cxnSpLocks/>
          </p:cNvCxnSpPr>
          <p:nvPr/>
        </p:nvCxnSpPr>
        <p:spPr>
          <a:xfrm flipV="1">
            <a:off x="3301271" y="3362278"/>
            <a:ext cx="1049498" cy="979807"/>
          </a:xfrm>
          <a:prstGeom prst="straightConnector1">
            <a:avLst/>
          </a:prstGeom>
          <a:ln w="76200">
            <a:solidFill>
              <a:srgbClr val="0070C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215CA066-4914-374D-A4EB-4558713690B6}"/>
              </a:ext>
            </a:extLst>
          </p:cNvPr>
          <p:cNvCxnSpPr>
            <a:cxnSpLocks/>
          </p:cNvCxnSpPr>
          <p:nvPr/>
        </p:nvCxnSpPr>
        <p:spPr>
          <a:xfrm flipH="1" flipV="1">
            <a:off x="5050138" y="3372415"/>
            <a:ext cx="1042571" cy="969668"/>
          </a:xfrm>
          <a:prstGeom prst="straightConnector1">
            <a:avLst/>
          </a:prstGeom>
          <a:ln w="76200">
            <a:solidFill>
              <a:srgbClr val="0070C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2" name="Rounded Rectangle 41">
            <a:extLst>
              <a:ext uri="{FF2B5EF4-FFF2-40B4-BE49-F238E27FC236}">
                <a16:creationId xmlns:a16="http://schemas.microsoft.com/office/drawing/2014/main" id="{BF41F02B-9469-6640-9859-4C5BE0FBEAF9}"/>
              </a:ext>
            </a:extLst>
          </p:cNvPr>
          <p:cNvSpPr/>
          <p:nvPr/>
        </p:nvSpPr>
        <p:spPr>
          <a:xfrm>
            <a:off x="7217430" y="4342084"/>
            <a:ext cx="1418537" cy="626038"/>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600" b="1" dirty="0">
                <a:effectLst>
                  <a:outerShdw blurRad="50800" dist="38100" dir="2700000" algn="tl" rotWithShape="0">
                    <a:prstClr val="black">
                      <a:alpha val="40000"/>
                    </a:prstClr>
                  </a:outerShdw>
                </a:effectLst>
                <a:latin typeface="Avenir Light" panose="020B0402020203020204" pitchFamily="34" charset="77"/>
              </a:rPr>
              <a:t>Student</a:t>
            </a:r>
          </a:p>
        </p:txBody>
      </p:sp>
      <p:sp>
        <p:nvSpPr>
          <p:cNvPr id="43" name="Rounded Rectangle 42">
            <a:extLst>
              <a:ext uri="{FF2B5EF4-FFF2-40B4-BE49-F238E27FC236}">
                <a16:creationId xmlns:a16="http://schemas.microsoft.com/office/drawing/2014/main" id="{CC917D07-C33A-D04C-9501-8159278E7DBD}"/>
              </a:ext>
            </a:extLst>
          </p:cNvPr>
          <p:cNvSpPr/>
          <p:nvPr/>
        </p:nvSpPr>
        <p:spPr>
          <a:xfrm>
            <a:off x="7217430" y="2642610"/>
            <a:ext cx="1418537" cy="719666"/>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400" b="1" dirty="0">
                <a:effectLst>
                  <a:outerShdw blurRad="50800" dist="38100" dir="2700000" algn="tl" rotWithShape="0">
                    <a:prstClr val="black">
                      <a:alpha val="40000"/>
                    </a:prstClr>
                  </a:outerShdw>
                </a:effectLst>
                <a:latin typeface="Avenir Light" panose="020B0402020203020204" pitchFamily="34" charset="77"/>
              </a:rPr>
              <a:t>Application Software</a:t>
            </a:r>
          </a:p>
          <a:p>
            <a:pPr algn="ctr"/>
            <a:r>
              <a:rPr lang="en-US" sz="1400" b="1" dirty="0">
                <a:solidFill>
                  <a:srgbClr val="FFFF00"/>
                </a:solidFill>
                <a:effectLst>
                  <a:outerShdw blurRad="50800" dist="38100" dir="2700000" algn="tl" rotWithShape="0">
                    <a:prstClr val="black">
                      <a:alpha val="40000"/>
                    </a:prstClr>
                  </a:outerShdw>
                </a:effectLst>
                <a:latin typeface="Avenir Light" panose="020B0402020203020204" pitchFamily="34" charset="77"/>
              </a:rPr>
              <a:t>Student Org</a:t>
            </a:r>
          </a:p>
        </p:txBody>
      </p:sp>
      <p:cxnSp>
        <p:nvCxnSpPr>
          <p:cNvPr id="44" name="Straight Arrow Connector 43">
            <a:extLst>
              <a:ext uri="{FF2B5EF4-FFF2-40B4-BE49-F238E27FC236}">
                <a16:creationId xmlns:a16="http://schemas.microsoft.com/office/drawing/2014/main" id="{6AE450D1-6E23-D74D-9027-265E8A196C60}"/>
              </a:ext>
            </a:extLst>
          </p:cNvPr>
          <p:cNvCxnSpPr>
            <a:cxnSpLocks/>
            <a:stCxn id="42" idx="0"/>
            <a:endCxn id="43" idx="2"/>
          </p:cNvCxnSpPr>
          <p:nvPr/>
        </p:nvCxnSpPr>
        <p:spPr>
          <a:xfrm flipV="1">
            <a:off x="7926698" y="3362276"/>
            <a:ext cx="0" cy="979808"/>
          </a:xfrm>
          <a:prstGeom prst="straightConnector1">
            <a:avLst/>
          </a:prstGeom>
          <a:ln w="76200">
            <a:solidFill>
              <a:srgbClr val="0070C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5" name="Rounded Rectangle 44">
            <a:extLst>
              <a:ext uri="{FF2B5EF4-FFF2-40B4-BE49-F238E27FC236}">
                <a16:creationId xmlns:a16="http://schemas.microsoft.com/office/drawing/2014/main" id="{7010D852-CF7D-034E-A3AA-7A5B92C616E5}"/>
              </a:ext>
            </a:extLst>
          </p:cNvPr>
          <p:cNvSpPr/>
          <p:nvPr/>
        </p:nvSpPr>
        <p:spPr>
          <a:xfrm>
            <a:off x="8766471" y="4342084"/>
            <a:ext cx="1418537" cy="626038"/>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600" b="1" dirty="0">
                <a:effectLst>
                  <a:outerShdw blurRad="50800" dist="38100" dir="2700000" algn="tl" rotWithShape="0">
                    <a:prstClr val="black">
                      <a:alpha val="40000"/>
                    </a:prstClr>
                  </a:outerShdw>
                </a:effectLst>
                <a:latin typeface="Avenir Light" panose="020B0402020203020204" pitchFamily="34" charset="77"/>
              </a:rPr>
              <a:t>Courses</a:t>
            </a:r>
          </a:p>
        </p:txBody>
      </p:sp>
      <p:sp>
        <p:nvSpPr>
          <p:cNvPr id="46" name="Rounded Rectangle 45">
            <a:extLst>
              <a:ext uri="{FF2B5EF4-FFF2-40B4-BE49-F238E27FC236}">
                <a16:creationId xmlns:a16="http://schemas.microsoft.com/office/drawing/2014/main" id="{935BC326-B038-7748-A429-7B07409FAD48}"/>
              </a:ext>
            </a:extLst>
          </p:cNvPr>
          <p:cNvSpPr/>
          <p:nvPr/>
        </p:nvSpPr>
        <p:spPr>
          <a:xfrm>
            <a:off x="8766471" y="2642610"/>
            <a:ext cx="1418537" cy="719666"/>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400" b="1" dirty="0">
                <a:effectLst>
                  <a:outerShdw blurRad="50800" dist="38100" dir="2700000" algn="tl" rotWithShape="0">
                    <a:prstClr val="black">
                      <a:alpha val="40000"/>
                    </a:prstClr>
                  </a:outerShdw>
                </a:effectLst>
                <a:latin typeface="Avenir Light" panose="020B0402020203020204" pitchFamily="34" charset="77"/>
              </a:rPr>
              <a:t>Application Software</a:t>
            </a:r>
          </a:p>
          <a:p>
            <a:pPr algn="ctr"/>
            <a:r>
              <a:rPr lang="en-US" sz="1250" b="1" dirty="0">
                <a:solidFill>
                  <a:srgbClr val="FFFF00"/>
                </a:solidFill>
                <a:effectLst>
                  <a:outerShdw blurRad="50800" dist="38100" dir="2700000" algn="tl" rotWithShape="0">
                    <a:prstClr val="black">
                      <a:alpha val="40000"/>
                    </a:prstClr>
                  </a:outerShdw>
                </a:effectLst>
                <a:latin typeface="Avenir Light" panose="020B0402020203020204" pitchFamily="34" charset="77"/>
              </a:rPr>
              <a:t>Dept Operation</a:t>
            </a:r>
          </a:p>
        </p:txBody>
      </p:sp>
      <p:cxnSp>
        <p:nvCxnSpPr>
          <p:cNvPr id="47" name="Straight Arrow Connector 46">
            <a:extLst>
              <a:ext uri="{FF2B5EF4-FFF2-40B4-BE49-F238E27FC236}">
                <a16:creationId xmlns:a16="http://schemas.microsoft.com/office/drawing/2014/main" id="{AEA0C0FD-1DC7-8C46-A74B-31DC1B0B75D3}"/>
              </a:ext>
            </a:extLst>
          </p:cNvPr>
          <p:cNvCxnSpPr>
            <a:cxnSpLocks/>
            <a:stCxn id="45" idx="0"/>
            <a:endCxn id="46" idx="2"/>
          </p:cNvCxnSpPr>
          <p:nvPr/>
        </p:nvCxnSpPr>
        <p:spPr>
          <a:xfrm flipV="1">
            <a:off x="9475739" y="3362276"/>
            <a:ext cx="0" cy="979808"/>
          </a:xfrm>
          <a:prstGeom prst="straightConnector1">
            <a:avLst/>
          </a:prstGeom>
          <a:ln w="76200">
            <a:solidFill>
              <a:srgbClr val="0070C0"/>
            </a:solidFill>
            <a:headEnd type="triangle"/>
            <a:tailEnd type="triangle"/>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276603926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63601"/>
    </mc:Choice>
    <mc:Fallback xmlns="">
      <p:transition spd="slow" advTm="63601"/>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par>
                                <p:cTn id="8" presetID="10" presetClass="entr" presetSubtype="0" fill="hold"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fade">
                                      <p:cBhvr>
                                        <p:cTn id="10" dur="500"/>
                                        <p:tgtEl>
                                          <p:spTgt spid="2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4"/>
                                        </p:tgtEl>
                                        <p:attrNameLst>
                                          <p:attrName>style.visibility</p:attrName>
                                        </p:attrNameLst>
                                      </p:cBhvr>
                                      <p:to>
                                        <p:strVal val="visible"/>
                                      </p:to>
                                    </p:set>
                                    <p:animEffect transition="in" filter="fade">
                                      <p:cBhvr>
                                        <p:cTn id="13" dur="500"/>
                                        <p:tgtEl>
                                          <p:spTgt spid="24"/>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8"/>
                                        </p:tgtEl>
                                        <p:attrNameLst>
                                          <p:attrName>style.visibility</p:attrName>
                                        </p:attrNameLst>
                                      </p:cBhvr>
                                      <p:to>
                                        <p:strVal val="visible"/>
                                      </p:to>
                                    </p:set>
                                    <p:animEffect transition="in" filter="fade">
                                      <p:cBhvr>
                                        <p:cTn id="18" dur="500"/>
                                        <p:tgtEl>
                                          <p:spTgt spid="38"/>
                                        </p:tgtEl>
                                      </p:cBhvr>
                                    </p:animEffect>
                                  </p:childTnLst>
                                </p:cTn>
                              </p:par>
                              <p:par>
                                <p:cTn id="19" presetID="10" presetClass="entr" presetSubtype="0" fill="hold" nodeType="withEffect">
                                  <p:stCondLst>
                                    <p:cond delay="0"/>
                                  </p:stCondLst>
                                  <p:childTnLst>
                                    <p:set>
                                      <p:cBhvr>
                                        <p:cTn id="20" dur="1" fill="hold">
                                          <p:stCondLst>
                                            <p:cond delay="0"/>
                                          </p:stCondLst>
                                        </p:cTn>
                                        <p:tgtEl>
                                          <p:spTgt spid="39"/>
                                        </p:tgtEl>
                                        <p:attrNameLst>
                                          <p:attrName>style.visibility</p:attrName>
                                        </p:attrNameLst>
                                      </p:cBhvr>
                                      <p:to>
                                        <p:strVal val="visible"/>
                                      </p:to>
                                    </p:set>
                                    <p:animEffect transition="in" filter="fade">
                                      <p:cBhvr>
                                        <p:cTn id="21" dur="500"/>
                                        <p:tgtEl>
                                          <p:spTgt spid="39"/>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7"/>
                                        </p:tgtEl>
                                        <p:attrNameLst>
                                          <p:attrName>style.visibility</p:attrName>
                                        </p:attrNameLst>
                                      </p:cBhvr>
                                      <p:to>
                                        <p:strVal val="visible"/>
                                      </p:to>
                                    </p:set>
                                    <p:animEffect transition="in" filter="fade">
                                      <p:cBhvr>
                                        <p:cTn id="24" dur="500"/>
                                        <p:tgtEl>
                                          <p:spTgt spid="37"/>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29"/>
                                        </p:tgtEl>
                                        <p:attrNameLst>
                                          <p:attrName>style.visibility</p:attrName>
                                        </p:attrNameLst>
                                      </p:cBhvr>
                                      <p:to>
                                        <p:strVal val="visible"/>
                                      </p:to>
                                    </p:set>
                                    <p:animEffect transition="in" filter="fade">
                                      <p:cBhvr>
                                        <p:cTn id="29" dur="500"/>
                                        <p:tgtEl>
                                          <p:spTgt spid="29"/>
                                        </p:tgtEl>
                                      </p:cBhvr>
                                    </p:animEffect>
                                  </p:childTnLst>
                                </p:cTn>
                              </p:par>
                              <p:par>
                                <p:cTn id="30" presetID="10" presetClass="entr" presetSubtype="0" fill="hold" nodeType="withEffect">
                                  <p:stCondLst>
                                    <p:cond delay="0"/>
                                  </p:stCondLst>
                                  <p:childTnLst>
                                    <p:set>
                                      <p:cBhvr>
                                        <p:cTn id="31" dur="1" fill="hold">
                                          <p:stCondLst>
                                            <p:cond delay="0"/>
                                          </p:stCondLst>
                                        </p:cTn>
                                        <p:tgtEl>
                                          <p:spTgt spid="36"/>
                                        </p:tgtEl>
                                        <p:attrNameLst>
                                          <p:attrName>style.visibility</p:attrName>
                                        </p:attrNameLst>
                                      </p:cBhvr>
                                      <p:to>
                                        <p:strVal val="visible"/>
                                      </p:to>
                                    </p:set>
                                    <p:animEffect transition="in" filter="fade">
                                      <p:cBhvr>
                                        <p:cTn id="32" dur="500"/>
                                        <p:tgtEl>
                                          <p:spTgt spid="36"/>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8"/>
                                        </p:tgtEl>
                                        <p:attrNameLst>
                                          <p:attrName>style.visibility</p:attrName>
                                        </p:attrNameLst>
                                      </p:cBhvr>
                                      <p:to>
                                        <p:strVal val="visible"/>
                                      </p:to>
                                    </p:set>
                                    <p:animEffect transition="in" filter="fade">
                                      <p:cBhvr>
                                        <p:cTn id="35" dur="500"/>
                                        <p:tgtEl>
                                          <p:spTgt spid="28"/>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43"/>
                                        </p:tgtEl>
                                        <p:attrNameLst>
                                          <p:attrName>style.visibility</p:attrName>
                                        </p:attrNameLst>
                                      </p:cBhvr>
                                      <p:to>
                                        <p:strVal val="visible"/>
                                      </p:to>
                                    </p:set>
                                    <p:animEffect transition="in" filter="fade">
                                      <p:cBhvr>
                                        <p:cTn id="40" dur="500"/>
                                        <p:tgtEl>
                                          <p:spTgt spid="43"/>
                                        </p:tgtEl>
                                      </p:cBhvr>
                                    </p:animEffect>
                                  </p:childTnLst>
                                </p:cTn>
                              </p:par>
                              <p:par>
                                <p:cTn id="41" presetID="10" presetClass="entr" presetSubtype="0" fill="hold" nodeType="withEffect">
                                  <p:stCondLst>
                                    <p:cond delay="0"/>
                                  </p:stCondLst>
                                  <p:childTnLst>
                                    <p:set>
                                      <p:cBhvr>
                                        <p:cTn id="42" dur="1" fill="hold">
                                          <p:stCondLst>
                                            <p:cond delay="0"/>
                                          </p:stCondLst>
                                        </p:cTn>
                                        <p:tgtEl>
                                          <p:spTgt spid="44"/>
                                        </p:tgtEl>
                                        <p:attrNameLst>
                                          <p:attrName>style.visibility</p:attrName>
                                        </p:attrNameLst>
                                      </p:cBhvr>
                                      <p:to>
                                        <p:strVal val="visible"/>
                                      </p:to>
                                    </p:set>
                                    <p:animEffect transition="in" filter="fade">
                                      <p:cBhvr>
                                        <p:cTn id="43" dur="500"/>
                                        <p:tgtEl>
                                          <p:spTgt spid="44"/>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42"/>
                                        </p:tgtEl>
                                        <p:attrNameLst>
                                          <p:attrName>style.visibility</p:attrName>
                                        </p:attrNameLst>
                                      </p:cBhvr>
                                      <p:to>
                                        <p:strVal val="visible"/>
                                      </p:to>
                                    </p:set>
                                    <p:animEffect transition="in" filter="fade">
                                      <p:cBhvr>
                                        <p:cTn id="46" dur="500"/>
                                        <p:tgtEl>
                                          <p:spTgt spid="42"/>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46"/>
                                        </p:tgtEl>
                                        <p:attrNameLst>
                                          <p:attrName>style.visibility</p:attrName>
                                        </p:attrNameLst>
                                      </p:cBhvr>
                                      <p:to>
                                        <p:strVal val="visible"/>
                                      </p:to>
                                    </p:set>
                                    <p:animEffect transition="in" filter="fade">
                                      <p:cBhvr>
                                        <p:cTn id="51" dur="500"/>
                                        <p:tgtEl>
                                          <p:spTgt spid="46"/>
                                        </p:tgtEl>
                                      </p:cBhvr>
                                    </p:animEffect>
                                  </p:childTnLst>
                                </p:cTn>
                              </p:par>
                              <p:par>
                                <p:cTn id="52" presetID="10" presetClass="entr" presetSubtype="0" fill="hold" nodeType="withEffect">
                                  <p:stCondLst>
                                    <p:cond delay="0"/>
                                  </p:stCondLst>
                                  <p:childTnLst>
                                    <p:set>
                                      <p:cBhvr>
                                        <p:cTn id="53" dur="1" fill="hold">
                                          <p:stCondLst>
                                            <p:cond delay="0"/>
                                          </p:stCondLst>
                                        </p:cTn>
                                        <p:tgtEl>
                                          <p:spTgt spid="47"/>
                                        </p:tgtEl>
                                        <p:attrNameLst>
                                          <p:attrName>style.visibility</p:attrName>
                                        </p:attrNameLst>
                                      </p:cBhvr>
                                      <p:to>
                                        <p:strVal val="visible"/>
                                      </p:to>
                                    </p:set>
                                    <p:animEffect transition="in" filter="fade">
                                      <p:cBhvr>
                                        <p:cTn id="54" dur="500"/>
                                        <p:tgtEl>
                                          <p:spTgt spid="47"/>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45"/>
                                        </p:tgtEl>
                                        <p:attrNameLst>
                                          <p:attrName>style.visibility</p:attrName>
                                        </p:attrNameLst>
                                      </p:cBhvr>
                                      <p:to>
                                        <p:strVal val="visible"/>
                                      </p:to>
                                    </p:set>
                                    <p:animEffect transition="in" filter="fade">
                                      <p:cBhvr>
                                        <p:cTn id="57" dur="500"/>
                                        <p:tgtEl>
                                          <p:spTgt spid="45"/>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40"/>
                                        </p:tgtEl>
                                        <p:attrNameLst>
                                          <p:attrName>style.visibility</p:attrName>
                                        </p:attrNameLst>
                                      </p:cBhvr>
                                      <p:to>
                                        <p:strVal val="visible"/>
                                      </p:to>
                                    </p:set>
                                    <p:animEffect transition="in" filter="fade">
                                      <p:cBhvr>
                                        <p:cTn id="62" dur="500"/>
                                        <p:tgtEl>
                                          <p:spTgt spid="40"/>
                                        </p:tgtEl>
                                      </p:cBhvr>
                                    </p:animEffect>
                                  </p:childTnLst>
                                </p:cTn>
                              </p:par>
                              <p:par>
                                <p:cTn id="63" presetID="10" presetClass="entr" presetSubtype="0" fill="hold" nodeType="withEffect">
                                  <p:stCondLst>
                                    <p:cond delay="0"/>
                                  </p:stCondLst>
                                  <p:childTnLst>
                                    <p:set>
                                      <p:cBhvr>
                                        <p:cTn id="64" dur="1" fill="hold">
                                          <p:stCondLst>
                                            <p:cond delay="0"/>
                                          </p:stCondLst>
                                        </p:cTn>
                                        <p:tgtEl>
                                          <p:spTgt spid="41"/>
                                        </p:tgtEl>
                                        <p:attrNameLst>
                                          <p:attrName>style.visibility</p:attrName>
                                        </p:attrNameLst>
                                      </p:cBhvr>
                                      <p:to>
                                        <p:strVal val="visible"/>
                                      </p:to>
                                    </p:set>
                                    <p:animEffect transition="in" filter="fade">
                                      <p:cBhvr>
                                        <p:cTn id="65" dur="500"/>
                                        <p:tgtEl>
                                          <p:spTgt spid="41"/>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grpId="0" nodeType="clickEffect">
                                  <p:stCondLst>
                                    <p:cond delay="0"/>
                                  </p:stCondLst>
                                  <p:childTnLst>
                                    <p:set>
                                      <p:cBhvr>
                                        <p:cTn id="69" dur="1" fill="hold">
                                          <p:stCondLst>
                                            <p:cond delay="0"/>
                                          </p:stCondLst>
                                        </p:cTn>
                                        <p:tgtEl>
                                          <p:spTgt spid="22">
                                            <p:txEl>
                                              <p:pRg st="0" end="0"/>
                                            </p:txEl>
                                          </p:spTgt>
                                        </p:tgtEl>
                                        <p:attrNameLst>
                                          <p:attrName>style.visibility</p:attrName>
                                        </p:attrNameLst>
                                      </p:cBhvr>
                                      <p:to>
                                        <p:strVal val="visible"/>
                                      </p:to>
                                    </p:set>
                                    <p:animEffect transition="in" filter="fade">
                                      <p:cBhvr>
                                        <p:cTn id="70" dur="500"/>
                                        <p:tgtEl>
                                          <p:spTgt spid="22">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10" presetClass="entr" presetSubtype="0" fill="hold" grpId="0" nodeType="clickEffect">
                                  <p:stCondLst>
                                    <p:cond delay="0"/>
                                  </p:stCondLst>
                                  <p:childTnLst>
                                    <p:set>
                                      <p:cBhvr>
                                        <p:cTn id="74" dur="1" fill="hold">
                                          <p:stCondLst>
                                            <p:cond delay="0"/>
                                          </p:stCondLst>
                                        </p:cTn>
                                        <p:tgtEl>
                                          <p:spTgt spid="22">
                                            <p:txEl>
                                              <p:pRg st="1" end="1"/>
                                            </p:txEl>
                                          </p:spTgt>
                                        </p:tgtEl>
                                        <p:attrNameLst>
                                          <p:attrName>style.visibility</p:attrName>
                                        </p:attrNameLst>
                                      </p:cBhvr>
                                      <p:to>
                                        <p:strVal val="visible"/>
                                      </p:to>
                                    </p:set>
                                    <p:animEffect transition="in" filter="fade">
                                      <p:cBhvr>
                                        <p:cTn id="75" dur="500"/>
                                        <p:tgtEl>
                                          <p:spTgt spid="2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build="p"/>
      <p:bldP spid="24" grpId="0" animBg="1"/>
      <p:bldP spid="26" grpId="0" animBg="1"/>
      <p:bldP spid="28" grpId="0" animBg="1"/>
      <p:bldP spid="29" grpId="0" animBg="1"/>
      <p:bldP spid="37" grpId="0" animBg="1"/>
      <p:bldP spid="38" grpId="0" animBg="1"/>
      <p:bldP spid="42" grpId="0" animBg="1"/>
      <p:bldP spid="43" grpId="0" animBg="1"/>
      <p:bldP spid="45" grpId="0" animBg="1"/>
      <p:bldP spid="46"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74CD14DB-BB81-479F-A1FC-1C75640E9F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1" name="Rectangle 20">
            <a:extLst>
              <a:ext uri="{FF2B5EF4-FFF2-40B4-BE49-F238E27FC236}">
                <a16:creationId xmlns:a16="http://schemas.microsoft.com/office/drawing/2014/main" id="{C943A91B-7CA7-4592-A975-73B1BF8C4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3" name="Freeform 7">
            <a:extLst>
              <a:ext uri="{FF2B5EF4-FFF2-40B4-BE49-F238E27FC236}">
                <a16:creationId xmlns:a16="http://schemas.microsoft.com/office/drawing/2014/main" id="{EC471314-E46A-414B-8D91-74880E84F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 useBgFill="1">
        <p:nvSpPr>
          <p:cNvPr id="25" name="Freeform: Shape 24">
            <a:extLst>
              <a:ext uri="{FF2B5EF4-FFF2-40B4-BE49-F238E27FC236}">
                <a16:creationId xmlns:a16="http://schemas.microsoft.com/office/drawing/2014/main" id="{6A681326-1C9D-44A3-A627-3871BDAE41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2" name="Title 1">
            <a:extLst>
              <a:ext uri="{FF2B5EF4-FFF2-40B4-BE49-F238E27FC236}">
                <a16:creationId xmlns:a16="http://schemas.microsoft.com/office/drawing/2014/main" id="{F0DEE976-E94D-D245-857E-6FDFCE93F87E}"/>
              </a:ext>
            </a:extLst>
          </p:cNvPr>
          <p:cNvSpPr>
            <a:spLocks noGrp="1"/>
          </p:cNvSpPr>
          <p:nvPr>
            <p:ph type="title"/>
          </p:nvPr>
        </p:nvSpPr>
        <p:spPr>
          <a:xfrm>
            <a:off x="1103311" y="452718"/>
            <a:ext cx="9081697" cy="1400530"/>
          </a:xfrm>
        </p:spPr>
        <p:txBody>
          <a:bodyPr anchor="ctr">
            <a:normAutofit/>
          </a:bodyPr>
          <a:lstStyle/>
          <a:p>
            <a:r>
              <a:rPr lang="en-US" dirty="0">
                <a:solidFill>
                  <a:srgbClr val="FFFFFF"/>
                </a:solidFill>
              </a:rPr>
              <a:t>Issues about File-Based Systems</a:t>
            </a:r>
          </a:p>
        </p:txBody>
      </p:sp>
      <p:sp>
        <p:nvSpPr>
          <p:cNvPr id="5" name="Rectangle 4">
            <a:extLst>
              <a:ext uri="{FF2B5EF4-FFF2-40B4-BE49-F238E27FC236}">
                <a16:creationId xmlns:a16="http://schemas.microsoft.com/office/drawing/2014/main" id="{952A457E-FC6E-184D-B7D4-FFA4D04138F1}"/>
              </a:ext>
            </a:extLst>
          </p:cNvPr>
          <p:cNvSpPr/>
          <p:nvPr/>
        </p:nvSpPr>
        <p:spPr>
          <a:xfrm>
            <a:off x="10437812" y="-1"/>
            <a:ext cx="685800" cy="1143001"/>
          </a:xfrm>
          <a:prstGeom prst="rect">
            <a:avLst/>
          </a:prstGeom>
          <a:solidFill>
            <a:schemeClr val="accent3">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0" name="Group 29">
            <a:extLst>
              <a:ext uri="{FF2B5EF4-FFF2-40B4-BE49-F238E27FC236}">
                <a16:creationId xmlns:a16="http://schemas.microsoft.com/office/drawing/2014/main" id="{D3BA224D-E769-A74C-8346-692A183EB93F}"/>
              </a:ext>
            </a:extLst>
          </p:cNvPr>
          <p:cNvGrpSpPr/>
          <p:nvPr/>
        </p:nvGrpSpPr>
        <p:grpSpPr>
          <a:xfrm>
            <a:off x="-176022" y="5829300"/>
            <a:ext cx="4036613" cy="1000647"/>
            <a:chOff x="-176022" y="5785767"/>
            <a:chExt cx="4036613" cy="1000647"/>
          </a:xfrm>
        </p:grpSpPr>
        <p:sp>
          <p:nvSpPr>
            <p:cNvPr id="31" name="Rounded Rectangle 30">
              <a:extLst>
                <a:ext uri="{FF2B5EF4-FFF2-40B4-BE49-F238E27FC236}">
                  <a16:creationId xmlns:a16="http://schemas.microsoft.com/office/drawing/2014/main" id="{C85CDBF2-831C-AB47-B5B0-05C6AFE2234F}"/>
                </a:ext>
              </a:extLst>
            </p:cNvPr>
            <p:cNvSpPr/>
            <p:nvPr/>
          </p:nvSpPr>
          <p:spPr>
            <a:xfrm>
              <a:off x="-176022" y="5922534"/>
              <a:ext cx="3993749" cy="719566"/>
            </a:xfrm>
            <a:prstGeom prst="roundRect">
              <a:avLst/>
            </a:prstGeom>
            <a:solidFill>
              <a:schemeClr val="accent5">
                <a:lumMod val="5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75000"/>
                  </a:schemeClr>
                </a:solidFill>
              </a:endParaRPr>
            </a:p>
          </p:txBody>
        </p:sp>
        <p:sp>
          <p:nvSpPr>
            <p:cNvPr id="32" name="TextBox 31">
              <a:extLst>
                <a:ext uri="{FF2B5EF4-FFF2-40B4-BE49-F238E27FC236}">
                  <a16:creationId xmlns:a16="http://schemas.microsoft.com/office/drawing/2014/main" id="{7D4AEB3A-9D87-124B-9D81-32D60503C71C}"/>
                </a:ext>
              </a:extLst>
            </p:cNvPr>
            <p:cNvSpPr txBox="1"/>
            <p:nvPr/>
          </p:nvSpPr>
          <p:spPr>
            <a:xfrm>
              <a:off x="1215865" y="6066873"/>
              <a:ext cx="2644726" cy="430887"/>
            </a:xfrm>
            <a:prstGeom prst="rect">
              <a:avLst/>
            </a:prstGeom>
            <a:noFill/>
          </p:spPr>
          <p:txBody>
            <a:bodyPr wrap="square" rtlCol="0">
              <a:spAutoFit/>
            </a:bodyPr>
            <a:lstStyle/>
            <a:p>
              <a:r>
                <a:rPr lang="en-US" sz="1100" i="1" dirty="0">
                  <a:solidFill>
                    <a:schemeClr val="accent5">
                      <a:lumMod val="40000"/>
                      <a:lumOff val="60000"/>
                    </a:schemeClr>
                  </a:solidFill>
                  <a:latin typeface="Avenir Book" panose="02000503020000020003" pitchFamily="2" charset="0"/>
                </a:rPr>
                <a:t>Information Technology Department</a:t>
              </a:r>
            </a:p>
            <a:p>
              <a:r>
                <a:rPr lang="en-US" sz="1100" i="1" dirty="0">
                  <a:solidFill>
                    <a:schemeClr val="accent5">
                      <a:lumMod val="40000"/>
                      <a:lumOff val="60000"/>
                    </a:schemeClr>
                  </a:solidFill>
                  <a:latin typeface="Avenir Book" panose="02000503020000020003" pitchFamily="2" charset="0"/>
                </a:rPr>
                <a:t>De La Salle University</a:t>
              </a:r>
            </a:p>
          </p:txBody>
        </p:sp>
        <p:sp>
          <p:nvSpPr>
            <p:cNvPr id="33" name="Oval 32">
              <a:extLst>
                <a:ext uri="{FF2B5EF4-FFF2-40B4-BE49-F238E27FC236}">
                  <a16:creationId xmlns:a16="http://schemas.microsoft.com/office/drawing/2014/main" id="{AA5B8DD2-B2AF-0B4E-B322-C54E4949C6D4}"/>
                </a:ext>
              </a:extLst>
            </p:cNvPr>
            <p:cNvSpPr/>
            <p:nvPr/>
          </p:nvSpPr>
          <p:spPr>
            <a:xfrm>
              <a:off x="216904" y="6079151"/>
              <a:ext cx="417600" cy="4176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5AAEDF5F-41F4-C34B-80B7-FC99218F3894}"/>
                </a:ext>
              </a:extLst>
            </p:cNvPr>
            <p:cNvSpPr/>
            <p:nvPr/>
          </p:nvSpPr>
          <p:spPr>
            <a:xfrm>
              <a:off x="757038" y="6074899"/>
              <a:ext cx="428400" cy="4261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5" name="Picture 2">
              <a:extLst>
                <a:ext uri="{FF2B5EF4-FFF2-40B4-BE49-F238E27FC236}">
                  <a16:creationId xmlns:a16="http://schemas.microsoft.com/office/drawing/2014/main" id="{41D499EC-A8C2-D24E-9B53-C87535C2A587}"/>
                </a:ext>
              </a:extLst>
            </p:cNvPr>
            <p:cNvPicPr>
              <a:picLocks noChangeAspect="1" noChangeArrowheads="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93631" y="5785767"/>
              <a:ext cx="1000647" cy="1000647"/>
            </a:xfrm>
            <a:prstGeom prst="rect">
              <a:avLst/>
            </a:prstGeom>
            <a:noFill/>
            <a:extLst>
              <a:ext uri="{909E8E84-426E-40DD-AFC4-6F175D3DCCD1}">
                <a14:hiddenFill xmlns:a14="http://schemas.microsoft.com/office/drawing/2010/main">
                  <a:solidFill>
                    <a:srgbClr val="FFFFFF"/>
                  </a:solidFill>
                </a14:hiddenFill>
              </a:ext>
            </a:extLst>
          </p:spPr>
        </p:pic>
      </p:grpSp>
      <p:sp>
        <p:nvSpPr>
          <p:cNvPr id="22" name="Content Placeholder 2">
            <a:extLst>
              <a:ext uri="{FF2B5EF4-FFF2-40B4-BE49-F238E27FC236}">
                <a16:creationId xmlns:a16="http://schemas.microsoft.com/office/drawing/2014/main" id="{A679BB97-BF0A-E343-9333-A2D6EA2BCF81}"/>
              </a:ext>
            </a:extLst>
          </p:cNvPr>
          <p:cNvSpPr>
            <a:spLocks noGrp="1"/>
          </p:cNvSpPr>
          <p:nvPr>
            <p:ph idx="1"/>
          </p:nvPr>
        </p:nvSpPr>
        <p:spPr>
          <a:xfrm>
            <a:off x="2038240" y="5140489"/>
            <a:ext cx="8638803" cy="719566"/>
          </a:xfrm>
        </p:spPr>
        <p:txBody>
          <a:bodyPr>
            <a:normAutofit/>
          </a:bodyPr>
          <a:lstStyle/>
          <a:p>
            <a:pPr>
              <a:spcBef>
                <a:spcPts val="0"/>
              </a:spcBef>
              <a:buClr>
                <a:schemeClr val="accent5"/>
              </a:buClr>
            </a:pPr>
            <a:r>
              <a:rPr lang="en-US" sz="1800" dirty="0"/>
              <a:t>Difficulties to relate data to another data</a:t>
            </a:r>
          </a:p>
          <a:p>
            <a:pPr>
              <a:spcBef>
                <a:spcPts val="0"/>
              </a:spcBef>
              <a:buClr>
                <a:schemeClr val="accent5"/>
              </a:buClr>
            </a:pPr>
            <a:r>
              <a:rPr lang="en-US" sz="1800" dirty="0"/>
              <a:t>Security of data</a:t>
            </a:r>
          </a:p>
          <a:p>
            <a:pPr>
              <a:spcBef>
                <a:spcPts val="0"/>
              </a:spcBef>
              <a:buClr>
                <a:schemeClr val="accent5"/>
              </a:buClr>
            </a:pPr>
            <a:endParaRPr lang="en-US" sz="1800" dirty="0"/>
          </a:p>
        </p:txBody>
      </p:sp>
      <p:sp>
        <p:nvSpPr>
          <p:cNvPr id="24" name="Rounded Rectangle 23">
            <a:extLst>
              <a:ext uri="{FF2B5EF4-FFF2-40B4-BE49-F238E27FC236}">
                <a16:creationId xmlns:a16="http://schemas.microsoft.com/office/drawing/2014/main" id="{A19915D6-E3C8-1549-81BE-711EE29A0EC0}"/>
              </a:ext>
            </a:extLst>
          </p:cNvPr>
          <p:cNvSpPr/>
          <p:nvPr/>
        </p:nvSpPr>
        <p:spPr>
          <a:xfrm>
            <a:off x="2228460" y="4342084"/>
            <a:ext cx="1533164" cy="626038"/>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600" b="1" dirty="0">
                <a:effectLst>
                  <a:outerShdw blurRad="50800" dist="38100" dir="2700000" algn="tl" rotWithShape="0">
                    <a:prstClr val="black">
                      <a:alpha val="40000"/>
                    </a:prstClr>
                  </a:outerShdw>
                </a:effectLst>
                <a:latin typeface="Avenir Light" panose="020B0402020203020204" pitchFamily="34" charset="77"/>
              </a:rPr>
              <a:t>Student</a:t>
            </a:r>
          </a:p>
        </p:txBody>
      </p:sp>
      <p:sp>
        <p:nvSpPr>
          <p:cNvPr id="26" name="Rounded Rectangle 25">
            <a:extLst>
              <a:ext uri="{FF2B5EF4-FFF2-40B4-BE49-F238E27FC236}">
                <a16:creationId xmlns:a16="http://schemas.microsoft.com/office/drawing/2014/main" id="{D77D3815-BDE2-074D-ADDC-53375D99C560}"/>
              </a:ext>
            </a:extLst>
          </p:cNvPr>
          <p:cNvSpPr/>
          <p:nvPr/>
        </p:nvSpPr>
        <p:spPr>
          <a:xfrm>
            <a:off x="2022437" y="2642610"/>
            <a:ext cx="1945210" cy="719666"/>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400" b="1" dirty="0">
                <a:effectLst>
                  <a:outerShdw blurRad="50800" dist="38100" dir="2700000" algn="tl" rotWithShape="0">
                    <a:prstClr val="black">
                      <a:alpha val="40000"/>
                    </a:prstClr>
                  </a:outerShdw>
                </a:effectLst>
                <a:latin typeface="Avenir Light" panose="020B0402020203020204" pitchFamily="34" charset="77"/>
              </a:rPr>
              <a:t>Application Software</a:t>
            </a:r>
          </a:p>
          <a:p>
            <a:pPr algn="ctr"/>
            <a:r>
              <a:rPr lang="en-US" sz="1400" b="1" dirty="0">
                <a:solidFill>
                  <a:srgbClr val="FFFF00"/>
                </a:solidFill>
                <a:effectLst>
                  <a:outerShdw blurRad="50800" dist="38100" dir="2700000" algn="tl" rotWithShape="0">
                    <a:prstClr val="black">
                      <a:alpha val="40000"/>
                    </a:prstClr>
                  </a:outerShdw>
                </a:effectLst>
                <a:latin typeface="Avenir Light" panose="020B0402020203020204" pitchFamily="34" charset="77"/>
              </a:rPr>
              <a:t>Student Registration</a:t>
            </a:r>
          </a:p>
        </p:txBody>
      </p:sp>
      <p:cxnSp>
        <p:nvCxnSpPr>
          <p:cNvPr id="27" name="Straight Arrow Connector 26">
            <a:extLst>
              <a:ext uri="{FF2B5EF4-FFF2-40B4-BE49-F238E27FC236}">
                <a16:creationId xmlns:a16="http://schemas.microsoft.com/office/drawing/2014/main" id="{B809CE20-5D32-8C47-ACE6-6F9AAD4E8AC9}"/>
              </a:ext>
            </a:extLst>
          </p:cNvPr>
          <p:cNvCxnSpPr>
            <a:cxnSpLocks/>
            <a:stCxn id="24" idx="0"/>
            <a:endCxn id="26" idx="2"/>
          </p:cNvCxnSpPr>
          <p:nvPr/>
        </p:nvCxnSpPr>
        <p:spPr>
          <a:xfrm flipV="1">
            <a:off x="2995042" y="3362276"/>
            <a:ext cx="0" cy="979808"/>
          </a:xfrm>
          <a:prstGeom prst="straightConnector1">
            <a:avLst/>
          </a:prstGeom>
          <a:ln w="76200">
            <a:solidFill>
              <a:srgbClr val="0070C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8" name="Rounded Rectangle 27">
            <a:extLst>
              <a:ext uri="{FF2B5EF4-FFF2-40B4-BE49-F238E27FC236}">
                <a16:creationId xmlns:a16="http://schemas.microsoft.com/office/drawing/2014/main" id="{09430D85-E434-584C-8A87-18A9B14959AD}"/>
              </a:ext>
            </a:extLst>
          </p:cNvPr>
          <p:cNvSpPr/>
          <p:nvPr/>
        </p:nvSpPr>
        <p:spPr>
          <a:xfrm>
            <a:off x="5592538" y="4342084"/>
            <a:ext cx="1418537" cy="626038"/>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600" b="1" dirty="0">
                <a:effectLst>
                  <a:outerShdw blurRad="50800" dist="38100" dir="2700000" algn="tl" rotWithShape="0">
                    <a:prstClr val="black">
                      <a:alpha val="40000"/>
                    </a:prstClr>
                  </a:outerShdw>
                </a:effectLst>
                <a:latin typeface="Avenir Light" panose="020B0402020203020204" pitchFamily="34" charset="77"/>
              </a:rPr>
              <a:t>Courses</a:t>
            </a:r>
          </a:p>
        </p:txBody>
      </p:sp>
      <p:sp>
        <p:nvSpPr>
          <p:cNvPr id="29" name="Rounded Rectangle 28">
            <a:extLst>
              <a:ext uri="{FF2B5EF4-FFF2-40B4-BE49-F238E27FC236}">
                <a16:creationId xmlns:a16="http://schemas.microsoft.com/office/drawing/2014/main" id="{7D34839E-8DEB-A64B-A8AF-C194A1E18CF3}"/>
              </a:ext>
            </a:extLst>
          </p:cNvPr>
          <p:cNvSpPr/>
          <p:nvPr/>
        </p:nvSpPr>
        <p:spPr>
          <a:xfrm>
            <a:off x="5592538" y="2642610"/>
            <a:ext cx="1418537" cy="719666"/>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400" b="1" dirty="0">
                <a:effectLst>
                  <a:outerShdw blurRad="50800" dist="38100" dir="2700000" algn="tl" rotWithShape="0">
                    <a:prstClr val="black">
                      <a:alpha val="40000"/>
                    </a:prstClr>
                  </a:outerShdw>
                </a:effectLst>
                <a:latin typeface="Avenir Light" panose="020B0402020203020204" pitchFamily="34" charset="77"/>
              </a:rPr>
              <a:t>Application Software</a:t>
            </a:r>
          </a:p>
          <a:p>
            <a:pPr algn="ctr"/>
            <a:r>
              <a:rPr lang="en-US" sz="1400" b="1" dirty="0">
                <a:solidFill>
                  <a:srgbClr val="FFFF00"/>
                </a:solidFill>
                <a:effectLst>
                  <a:outerShdw blurRad="50800" dist="38100" dir="2700000" algn="tl" rotWithShape="0">
                    <a:prstClr val="black">
                      <a:alpha val="40000"/>
                    </a:prstClr>
                  </a:outerShdw>
                </a:effectLst>
                <a:latin typeface="Avenir Light" panose="020B0402020203020204" pitchFamily="34" charset="77"/>
              </a:rPr>
              <a:t>Course Profile</a:t>
            </a:r>
          </a:p>
        </p:txBody>
      </p:sp>
      <p:cxnSp>
        <p:nvCxnSpPr>
          <p:cNvPr id="36" name="Straight Arrow Connector 35">
            <a:extLst>
              <a:ext uri="{FF2B5EF4-FFF2-40B4-BE49-F238E27FC236}">
                <a16:creationId xmlns:a16="http://schemas.microsoft.com/office/drawing/2014/main" id="{AC6A0D4E-D3FC-FE45-AFBF-2B3AFFB9F019}"/>
              </a:ext>
            </a:extLst>
          </p:cNvPr>
          <p:cNvCxnSpPr>
            <a:cxnSpLocks/>
            <a:stCxn id="28" idx="0"/>
            <a:endCxn id="29" idx="2"/>
          </p:cNvCxnSpPr>
          <p:nvPr/>
        </p:nvCxnSpPr>
        <p:spPr>
          <a:xfrm flipV="1">
            <a:off x="6301806" y="3362276"/>
            <a:ext cx="0" cy="979808"/>
          </a:xfrm>
          <a:prstGeom prst="straightConnector1">
            <a:avLst/>
          </a:prstGeom>
          <a:ln w="76200">
            <a:solidFill>
              <a:srgbClr val="0070C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7" name="Rounded Rectangle 36">
            <a:extLst>
              <a:ext uri="{FF2B5EF4-FFF2-40B4-BE49-F238E27FC236}">
                <a16:creationId xmlns:a16="http://schemas.microsoft.com/office/drawing/2014/main" id="{543E1855-1B7E-D741-9D04-5509A3842BC8}"/>
              </a:ext>
            </a:extLst>
          </p:cNvPr>
          <p:cNvSpPr/>
          <p:nvPr/>
        </p:nvSpPr>
        <p:spPr>
          <a:xfrm>
            <a:off x="4067852" y="4342084"/>
            <a:ext cx="1398736" cy="626038"/>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600" b="1" dirty="0">
                <a:effectLst>
                  <a:outerShdw blurRad="50800" dist="38100" dir="2700000" algn="tl" rotWithShape="0">
                    <a:prstClr val="black">
                      <a:alpha val="40000"/>
                    </a:prstClr>
                  </a:outerShdw>
                </a:effectLst>
                <a:latin typeface="Avenir Light" panose="020B0402020203020204" pitchFamily="34" charset="77"/>
              </a:rPr>
              <a:t>Enrollment</a:t>
            </a:r>
          </a:p>
        </p:txBody>
      </p:sp>
      <p:sp>
        <p:nvSpPr>
          <p:cNvPr id="38" name="Rounded Rectangle 37">
            <a:extLst>
              <a:ext uri="{FF2B5EF4-FFF2-40B4-BE49-F238E27FC236}">
                <a16:creationId xmlns:a16="http://schemas.microsoft.com/office/drawing/2014/main" id="{8418F0A7-FAFA-8E44-A321-488A4EF46D3F}"/>
              </a:ext>
            </a:extLst>
          </p:cNvPr>
          <p:cNvSpPr/>
          <p:nvPr/>
        </p:nvSpPr>
        <p:spPr>
          <a:xfrm>
            <a:off x="4067851" y="2642610"/>
            <a:ext cx="1398736" cy="719666"/>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400" b="1" dirty="0">
                <a:effectLst>
                  <a:outerShdw blurRad="50800" dist="38100" dir="2700000" algn="tl" rotWithShape="0">
                    <a:prstClr val="black">
                      <a:alpha val="40000"/>
                    </a:prstClr>
                  </a:outerShdw>
                </a:effectLst>
                <a:latin typeface="Avenir Light" panose="020B0402020203020204" pitchFamily="34" charset="77"/>
              </a:rPr>
              <a:t>Application Software</a:t>
            </a:r>
          </a:p>
          <a:p>
            <a:pPr algn="ctr"/>
            <a:r>
              <a:rPr lang="en-US" sz="1400" b="1" dirty="0">
                <a:solidFill>
                  <a:srgbClr val="FFFF00"/>
                </a:solidFill>
                <a:effectLst>
                  <a:outerShdw blurRad="50800" dist="38100" dir="2700000" algn="tl" rotWithShape="0">
                    <a:prstClr val="black">
                      <a:alpha val="40000"/>
                    </a:prstClr>
                  </a:outerShdw>
                </a:effectLst>
                <a:latin typeface="Avenir Light" panose="020B0402020203020204" pitchFamily="34" charset="77"/>
              </a:rPr>
              <a:t>Enrollment</a:t>
            </a:r>
          </a:p>
        </p:txBody>
      </p:sp>
      <p:cxnSp>
        <p:nvCxnSpPr>
          <p:cNvPr id="39" name="Straight Arrow Connector 38">
            <a:extLst>
              <a:ext uri="{FF2B5EF4-FFF2-40B4-BE49-F238E27FC236}">
                <a16:creationId xmlns:a16="http://schemas.microsoft.com/office/drawing/2014/main" id="{BB306988-2369-B64F-8146-82B8811FFEA5}"/>
              </a:ext>
            </a:extLst>
          </p:cNvPr>
          <p:cNvCxnSpPr>
            <a:cxnSpLocks/>
            <a:stCxn id="37" idx="0"/>
            <a:endCxn id="38" idx="2"/>
          </p:cNvCxnSpPr>
          <p:nvPr/>
        </p:nvCxnSpPr>
        <p:spPr>
          <a:xfrm flipH="1" flipV="1">
            <a:off x="4767220" y="3362276"/>
            <a:ext cx="1" cy="979808"/>
          </a:xfrm>
          <a:prstGeom prst="straightConnector1">
            <a:avLst/>
          </a:prstGeom>
          <a:ln w="76200">
            <a:solidFill>
              <a:srgbClr val="0070C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5F458B7A-6610-B848-BBBB-74C9F775DE56}"/>
              </a:ext>
            </a:extLst>
          </p:cNvPr>
          <p:cNvCxnSpPr>
            <a:cxnSpLocks/>
          </p:cNvCxnSpPr>
          <p:nvPr/>
        </p:nvCxnSpPr>
        <p:spPr>
          <a:xfrm flipV="1">
            <a:off x="3301271" y="3362278"/>
            <a:ext cx="1049498" cy="979807"/>
          </a:xfrm>
          <a:prstGeom prst="straightConnector1">
            <a:avLst/>
          </a:prstGeom>
          <a:ln w="76200">
            <a:solidFill>
              <a:srgbClr val="0070C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215CA066-4914-374D-A4EB-4558713690B6}"/>
              </a:ext>
            </a:extLst>
          </p:cNvPr>
          <p:cNvCxnSpPr>
            <a:cxnSpLocks/>
          </p:cNvCxnSpPr>
          <p:nvPr/>
        </p:nvCxnSpPr>
        <p:spPr>
          <a:xfrm flipH="1" flipV="1">
            <a:off x="5050138" y="3372415"/>
            <a:ext cx="1042571" cy="969668"/>
          </a:xfrm>
          <a:prstGeom prst="straightConnector1">
            <a:avLst/>
          </a:prstGeom>
          <a:ln w="76200">
            <a:solidFill>
              <a:srgbClr val="0070C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2" name="Rounded Rectangle 41">
            <a:extLst>
              <a:ext uri="{FF2B5EF4-FFF2-40B4-BE49-F238E27FC236}">
                <a16:creationId xmlns:a16="http://schemas.microsoft.com/office/drawing/2014/main" id="{BF41F02B-9469-6640-9859-4C5BE0FBEAF9}"/>
              </a:ext>
            </a:extLst>
          </p:cNvPr>
          <p:cNvSpPr/>
          <p:nvPr/>
        </p:nvSpPr>
        <p:spPr>
          <a:xfrm>
            <a:off x="7217430" y="4342084"/>
            <a:ext cx="1418537" cy="626038"/>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600" b="1" dirty="0">
                <a:effectLst>
                  <a:outerShdw blurRad="50800" dist="38100" dir="2700000" algn="tl" rotWithShape="0">
                    <a:prstClr val="black">
                      <a:alpha val="40000"/>
                    </a:prstClr>
                  </a:outerShdw>
                </a:effectLst>
                <a:latin typeface="Avenir Light" panose="020B0402020203020204" pitchFamily="34" charset="77"/>
              </a:rPr>
              <a:t>Student</a:t>
            </a:r>
          </a:p>
        </p:txBody>
      </p:sp>
      <p:sp>
        <p:nvSpPr>
          <p:cNvPr id="43" name="Rounded Rectangle 42">
            <a:extLst>
              <a:ext uri="{FF2B5EF4-FFF2-40B4-BE49-F238E27FC236}">
                <a16:creationId xmlns:a16="http://schemas.microsoft.com/office/drawing/2014/main" id="{CC917D07-C33A-D04C-9501-8159278E7DBD}"/>
              </a:ext>
            </a:extLst>
          </p:cNvPr>
          <p:cNvSpPr/>
          <p:nvPr/>
        </p:nvSpPr>
        <p:spPr>
          <a:xfrm>
            <a:off x="7217430" y="2642610"/>
            <a:ext cx="1418537" cy="719666"/>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400" b="1" dirty="0">
                <a:effectLst>
                  <a:outerShdw blurRad="50800" dist="38100" dir="2700000" algn="tl" rotWithShape="0">
                    <a:prstClr val="black">
                      <a:alpha val="40000"/>
                    </a:prstClr>
                  </a:outerShdw>
                </a:effectLst>
                <a:latin typeface="Avenir Light" panose="020B0402020203020204" pitchFamily="34" charset="77"/>
              </a:rPr>
              <a:t>Application Software</a:t>
            </a:r>
          </a:p>
          <a:p>
            <a:pPr algn="ctr"/>
            <a:r>
              <a:rPr lang="en-US" sz="1400" b="1" dirty="0">
                <a:solidFill>
                  <a:srgbClr val="FFFF00"/>
                </a:solidFill>
                <a:effectLst>
                  <a:outerShdw blurRad="50800" dist="38100" dir="2700000" algn="tl" rotWithShape="0">
                    <a:prstClr val="black">
                      <a:alpha val="40000"/>
                    </a:prstClr>
                  </a:outerShdw>
                </a:effectLst>
                <a:latin typeface="Avenir Light" panose="020B0402020203020204" pitchFamily="34" charset="77"/>
              </a:rPr>
              <a:t>Student Org</a:t>
            </a:r>
          </a:p>
        </p:txBody>
      </p:sp>
      <p:cxnSp>
        <p:nvCxnSpPr>
          <p:cNvPr id="44" name="Straight Arrow Connector 43">
            <a:extLst>
              <a:ext uri="{FF2B5EF4-FFF2-40B4-BE49-F238E27FC236}">
                <a16:creationId xmlns:a16="http://schemas.microsoft.com/office/drawing/2014/main" id="{6AE450D1-6E23-D74D-9027-265E8A196C60}"/>
              </a:ext>
            </a:extLst>
          </p:cNvPr>
          <p:cNvCxnSpPr>
            <a:cxnSpLocks/>
            <a:stCxn id="42" idx="0"/>
            <a:endCxn id="43" idx="2"/>
          </p:cNvCxnSpPr>
          <p:nvPr/>
        </p:nvCxnSpPr>
        <p:spPr>
          <a:xfrm flipV="1">
            <a:off x="7926698" y="3362276"/>
            <a:ext cx="0" cy="979808"/>
          </a:xfrm>
          <a:prstGeom prst="straightConnector1">
            <a:avLst/>
          </a:prstGeom>
          <a:ln w="76200">
            <a:solidFill>
              <a:srgbClr val="0070C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5" name="Rounded Rectangle 44">
            <a:extLst>
              <a:ext uri="{FF2B5EF4-FFF2-40B4-BE49-F238E27FC236}">
                <a16:creationId xmlns:a16="http://schemas.microsoft.com/office/drawing/2014/main" id="{7010D852-CF7D-034E-A3AA-7A5B92C616E5}"/>
              </a:ext>
            </a:extLst>
          </p:cNvPr>
          <p:cNvSpPr/>
          <p:nvPr/>
        </p:nvSpPr>
        <p:spPr>
          <a:xfrm>
            <a:off x="8766471" y="4342084"/>
            <a:ext cx="1418537" cy="626038"/>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600" b="1" dirty="0">
                <a:effectLst>
                  <a:outerShdw blurRad="50800" dist="38100" dir="2700000" algn="tl" rotWithShape="0">
                    <a:prstClr val="black">
                      <a:alpha val="40000"/>
                    </a:prstClr>
                  </a:outerShdw>
                </a:effectLst>
                <a:latin typeface="Avenir Light" panose="020B0402020203020204" pitchFamily="34" charset="77"/>
              </a:rPr>
              <a:t>Courses</a:t>
            </a:r>
          </a:p>
        </p:txBody>
      </p:sp>
      <p:sp>
        <p:nvSpPr>
          <p:cNvPr id="46" name="Rounded Rectangle 45">
            <a:extLst>
              <a:ext uri="{FF2B5EF4-FFF2-40B4-BE49-F238E27FC236}">
                <a16:creationId xmlns:a16="http://schemas.microsoft.com/office/drawing/2014/main" id="{935BC326-B038-7748-A429-7B07409FAD48}"/>
              </a:ext>
            </a:extLst>
          </p:cNvPr>
          <p:cNvSpPr/>
          <p:nvPr/>
        </p:nvSpPr>
        <p:spPr>
          <a:xfrm>
            <a:off x="8766471" y="2642610"/>
            <a:ext cx="1418537" cy="719666"/>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400" b="1" dirty="0">
                <a:effectLst>
                  <a:outerShdw blurRad="50800" dist="38100" dir="2700000" algn="tl" rotWithShape="0">
                    <a:prstClr val="black">
                      <a:alpha val="40000"/>
                    </a:prstClr>
                  </a:outerShdw>
                </a:effectLst>
                <a:latin typeface="Avenir Light" panose="020B0402020203020204" pitchFamily="34" charset="77"/>
              </a:rPr>
              <a:t>Application Software</a:t>
            </a:r>
          </a:p>
          <a:p>
            <a:pPr algn="ctr"/>
            <a:r>
              <a:rPr lang="en-US" sz="1250" b="1" dirty="0">
                <a:solidFill>
                  <a:srgbClr val="FFFF00"/>
                </a:solidFill>
                <a:effectLst>
                  <a:outerShdw blurRad="50800" dist="38100" dir="2700000" algn="tl" rotWithShape="0">
                    <a:prstClr val="black">
                      <a:alpha val="40000"/>
                    </a:prstClr>
                  </a:outerShdw>
                </a:effectLst>
                <a:latin typeface="Avenir Light" panose="020B0402020203020204" pitchFamily="34" charset="77"/>
              </a:rPr>
              <a:t>Dept Operation</a:t>
            </a:r>
          </a:p>
        </p:txBody>
      </p:sp>
      <p:cxnSp>
        <p:nvCxnSpPr>
          <p:cNvPr id="47" name="Straight Arrow Connector 46">
            <a:extLst>
              <a:ext uri="{FF2B5EF4-FFF2-40B4-BE49-F238E27FC236}">
                <a16:creationId xmlns:a16="http://schemas.microsoft.com/office/drawing/2014/main" id="{AEA0C0FD-1DC7-8C46-A74B-31DC1B0B75D3}"/>
              </a:ext>
            </a:extLst>
          </p:cNvPr>
          <p:cNvCxnSpPr>
            <a:cxnSpLocks/>
            <a:stCxn id="45" idx="0"/>
            <a:endCxn id="46" idx="2"/>
          </p:cNvCxnSpPr>
          <p:nvPr/>
        </p:nvCxnSpPr>
        <p:spPr>
          <a:xfrm flipV="1">
            <a:off x="9475739" y="3362276"/>
            <a:ext cx="0" cy="979808"/>
          </a:xfrm>
          <a:prstGeom prst="straightConnector1">
            <a:avLst/>
          </a:prstGeom>
          <a:ln w="76200">
            <a:solidFill>
              <a:srgbClr val="0070C0"/>
            </a:solidFill>
            <a:headEnd type="triangle"/>
            <a:tailEnd type="triangle"/>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192805276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63601"/>
    </mc:Choice>
    <mc:Fallback xmlns="">
      <p:transition spd="slow" advTm="63601"/>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fade">
                                      <p:cBhvr>
                                        <p:cTn id="7" dur="500"/>
                                        <p:tgtEl>
                                          <p:spTgt spid="2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2">
                                            <p:txEl>
                                              <p:pRg st="1" end="1"/>
                                            </p:txEl>
                                          </p:spTgt>
                                        </p:tgtEl>
                                        <p:attrNameLst>
                                          <p:attrName>style.visibility</p:attrName>
                                        </p:attrNameLst>
                                      </p:cBhvr>
                                      <p:to>
                                        <p:strVal val="visible"/>
                                      </p:to>
                                    </p:set>
                                    <p:animEffect transition="in" filter="fade">
                                      <p:cBhvr>
                                        <p:cTn id="12" dur="500"/>
                                        <p:tgtEl>
                                          <p:spTgt spid="2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74CD14DB-BB81-479F-A1FC-1C75640E9F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1" name="Rectangle 20">
            <a:extLst>
              <a:ext uri="{FF2B5EF4-FFF2-40B4-BE49-F238E27FC236}">
                <a16:creationId xmlns:a16="http://schemas.microsoft.com/office/drawing/2014/main" id="{C943A91B-7CA7-4592-A975-73B1BF8C4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3" name="Freeform 7">
            <a:extLst>
              <a:ext uri="{FF2B5EF4-FFF2-40B4-BE49-F238E27FC236}">
                <a16:creationId xmlns:a16="http://schemas.microsoft.com/office/drawing/2014/main" id="{EC471314-E46A-414B-8D91-74880E84F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 useBgFill="1">
        <p:nvSpPr>
          <p:cNvPr id="25" name="Freeform: Shape 24">
            <a:extLst>
              <a:ext uri="{FF2B5EF4-FFF2-40B4-BE49-F238E27FC236}">
                <a16:creationId xmlns:a16="http://schemas.microsoft.com/office/drawing/2014/main" id="{6A681326-1C9D-44A3-A627-3871BDAE41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2" name="Title 1">
            <a:extLst>
              <a:ext uri="{FF2B5EF4-FFF2-40B4-BE49-F238E27FC236}">
                <a16:creationId xmlns:a16="http://schemas.microsoft.com/office/drawing/2014/main" id="{F0DEE976-E94D-D245-857E-6FDFCE93F87E}"/>
              </a:ext>
            </a:extLst>
          </p:cNvPr>
          <p:cNvSpPr>
            <a:spLocks noGrp="1"/>
          </p:cNvSpPr>
          <p:nvPr>
            <p:ph type="title"/>
          </p:nvPr>
        </p:nvSpPr>
        <p:spPr>
          <a:xfrm>
            <a:off x="1103311" y="452718"/>
            <a:ext cx="9081697" cy="1400530"/>
          </a:xfrm>
        </p:spPr>
        <p:txBody>
          <a:bodyPr anchor="ctr">
            <a:normAutofit/>
          </a:bodyPr>
          <a:lstStyle/>
          <a:p>
            <a:r>
              <a:rPr lang="en-US" dirty="0">
                <a:solidFill>
                  <a:srgbClr val="FFFFFF"/>
                </a:solidFill>
              </a:rPr>
              <a:t>Issues about File-Based Systems</a:t>
            </a:r>
          </a:p>
        </p:txBody>
      </p:sp>
      <p:sp>
        <p:nvSpPr>
          <p:cNvPr id="5" name="Rectangle 4">
            <a:extLst>
              <a:ext uri="{FF2B5EF4-FFF2-40B4-BE49-F238E27FC236}">
                <a16:creationId xmlns:a16="http://schemas.microsoft.com/office/drawing/2014/main" id="{952A457E-FC6E-184D-B7D4-FFA4D04138F1}"/>
              </a:ext>
            </a:extLst>
          </p:cNvPr>
          <p:cNvSpPr/>
          <p:nvPr/>
        </p:nvSpPr>
        <p:spPr>
          <a:xfrm>
            <a:off x="10437812" y="-1"/>
            <a:ext cx="685800" cy="1143001"/>
          </a:xfrm>
          <a:prstGeom prst="rect">
            <a:avLst/>
          </a:prstGeom>
          <a:solidFill>
            <a:schemeClr val="accent3">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0" name="Group 29">
            <a:extLst>
              <a:ext uri="{FF2B5EF4-FFF2-40B4-BE49-F238E27FC236}">
                <a16:creationId xmlns:a16="http://schemas.microsoft.com/office/drawing/2014/main" id="{D3BA224D-E769-A74C-8346-692A183EB93F}"/>
              </a:ext>
            </a:extLst>
          </p:cNvPr>
          <p:cNvGrpSpPr/>
          <p:nvPr/>
        </p:nvGrpSpPr>
        <p:grpSpPr>
          <a:xfrm>
            <a:off x="-176022" y="5829300"/>
            <a:ext cx="4036613" cy="1000647"/>
            <a:chOff x="-176022" y="5785767"/>
            <a:chExt cx="4036613" cy="1000647"/>
          </a:xfrm>
        </p:grpSpPr>
        <p:sp>
          <p:nvSpPr>
            <p:cNvPr id="31" name="Rounded Rectangle 30">
              <a:extLst>
                <a:ext uri="{FF2B5EF4-FFF2-40B4-BE49-F238E27FC236}">
                  <a16:creationId xmlns:a16="http://schemas.microsoft.com/office/drawing/2014/main" id="{C85CDBF2-831C-AB47-B5B0-05C6AFE2234F}"/>
                </a:ext>
              </a:extLst>
            </p:cNvPr>
            <p:cNvSpPr/>
            <p:nvPr/>
          </p:nvSpPr>
          <p:spPr>
            <a:xfrm>
              <a:off x="-176022" y="5922534"/>
              <a:ext cx="3993749" cy="719566"/>
            </a:xfrm>
            <a:prstGeom prst="roundRect">
              <a:avLst/>
            </a:prstGeom>
            <a:solidFill>
              <a:schemeClr val="accent5">
                <a:lumMod val="5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75000"/>
                  </a:schemeClr>
                </a:solidFill>
              </a:endParaRPr>
            </a:p>
          </p:txBody>
        </p:sp>
        <p:sp>
          <p:nvSpPr>
            <p:cNvPr id="32" name="TextBox 31">
              <a:extLst>
                <a:ext uri="{FF2B5EF4-FFF2-40B4-BE49-F238E27FC236}">
                  <a16:creationId xmlns:a16="http://schemas.microsoft.com/office/drawing/2014/main" id="{7D4AEB3A-9D87-124B-9D81-32D60503C71C}"/>
                </a:ext>
              </a:extLst>
            </p:cNvPr>
            <p:cNvSpPr txBox="1"/>
            <p:nvPr/>
          </p:nvSpPr>
          <p:spPr>
            <a:xfrm>
              <a:off x="1215865" y="6066873"/>
              <a:ext cx="2644726" cy="430887"/>
            </a:xfrm>
            <a:prstGeom prst="rect">
              <a:avLst/>
            </a:prstGeom>
            <a:noFill/>
          </p:spPr>
          <p:txBody>
            <a:bodyPr wrap="square" rtlCol="0">
              <a:spAutoFit/>
            </a:bodyPr>
            <a:lstStyle/>
            <a:p>
              <a:r>
                <a:rPr lang="en-US" sz="1100" i="1" dirty="0">
                  <a:solidFill>
                    <a:schemeClr val="accent5">
                      <a:lumMod val="40000"/>
                      <a:lumOff val="60000"/>
                    </a:schemeClr>
                  </a:solidFill>
                  <a:latin typeface="Avenir Book" panose="02000503020000020003" pitchFamily="2" charset="0"/>
                </a:rPr>
                <a:t>Information Technology Department</a:t>
              </a:r>
            </a:p>
            <a:p>
              <a:r>
                <a:rPr lang="en-US" sz="1100" i="1" dirty="0">
                  <a:solidFill>
                    <a:schemeClr val="accent5">
                      <a:lumMod val="40000"/>
                      <a:lumOff val="60000"/>
                    </a:schemeClr>
                  </a:solidFill>
                  <a:latin typeface="Avenir Book" panose="02000503020000020003" pitchFamily="2" charset="0"/>
                </a:rPr>
                <a:t>De La Salle University</a:t>
              </a:r>
            </a:p>
          </p:txBody>
        </p:sp>
        <p:sp>
          <p:nvSpPr>
            <p:cNvPr id="33" name="Oval 32">
              <a:extLst>
                <a:ext uri="{FF2B5EF4-FFF2-40B4-BE49-F238E27FC236}">
                  <a16:creationId xmlns:a16="http://schemas.microsoft.com/office/drawing/2014/main" id="{AA5B8DD2-B2AF-0B4E-B322-C54E4949C6D4}"/>
                </a:ext>
              </a:extLst>
            </p:cNvPr>
            <p:cNvSpPr/>
            <p:nvPr/>
          </p:nvSpPr>
          <p:spPr>
            <a:xfrm>
              <a:off x="216904" y="6079151"/>
              <a:ext cx="417600" cy="4176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5AAEDF5F-41F4-C34B-80B7-FC99218F3894}"/>
                </a:ext>
              </a:extLst>
            </p:cNvPr>
            <p:cNvSpPr/>
            <p:nvPr/>
          </p:nvSpPr>
          <p:spPr>
            <a:xfrm>
              <a:off x="757038" y="6074899"/>
              <a:ext cx="428400" cy="4261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5" name="Picture 2">
              <a:extLst>
                <a:ext uri="{FF2B5EF4-FFF2-40B4-BE49-F238E27FC236}">
                  <a16:creationId xmlns:a16="http://schemas.microsoft.com/office/drawing/2014/main" id="{41D499EC-A8C2-D24E-9B53-C87535C2A587}"/>
                </a:ext>
              </a:extLst>
            </p:cNvPr>
            <p:cNvPicPr>
              <a:picLocks noChangeAspect="1" noChangeArrowheads="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93631" y="5785767"/>
              <a:ext cx="1000647" cy="1000647"/>
            </a:xfrm>
            <a:prstGeom prst="rect">
              <a:avLst/>
            </a:prstGeom>
            <a:noFill/>
            <a:extLst>
              <a:ext uri="{909E8E84-426E-40DD-AFC4-6F175D3DCCD1}">
                <a14:hiddenFill xmlns:a14="http://schemas.microsoft.com/office/drawing/2010/main">
                  <a:solidFill>
                    <a:srgbClr val="FFFFFF"/>
                  </a:solidFill>
                </a14:hiddenFill>
              </a:ext>
            </a:extLst>
          </p:spPr>
        </p:pic>
      </p:grpSp>
      <p:sp>
        <p:nvSpPr>
          <p:cNvPr id="22" name="Content Placeholder 2">
            <a:extLst>
              <a:ext uri="{FF2B5EF4-FFF2-40B4-BE49-F238E27FC236}">
                <a16:creationId xmlns:a16="http://schemas.microsoft.com/office/drawing/2014/main" id="{A679BB97-BF0A-E343-9333-A2D6EA2BCF81}"/>
              </a:ext>
            </a:extLst>
          </p:cNvPr>
          <p:cNvSpPr>
            <a:spLocks noGrp="1"/>
          </p:cNvSpPr>
          <p:nvPr>
            <p:ph idx="1"/>
          </p:nvPr>
        </p:nvSpPr>
        <p:spPr>
          <a:xfrm>
            <a:off x="2038240" y="5140489"/>
            <a:ext cx="8638803" cy="719566"/>
          </a:xfrm>
        </p:spPr>
        <p:txBody>
          <a:bodyPr>
            <a:normAutofit fontScale="85000" lnSpcReduction="10000"/>
          </a:bodyPr>
          <a:lstStyle/>
          <a:p>
            <a:pPr>
              <a:spcBef>
                <a:spcPts val="0"/>
              </a:spcBef>
              <a:buClr>
                <a:schemeClr val="accent5"/>
              </a:buClr>
            </a:pPr>
            <a:r>
              <a:rPr lang="en-US" sz="1800" dirty="0"/>
              <a:t>Difficulties in sharing data among different applications</a:t>
            </a:r>
          </a:p>
          <a:p>
            <a:pPr>
              <a:spcBef>
                <a:spcPts val="0"/>
              </a:spcBef>
              <a:buClr>
                <a:schemeClr val="accent5"/>
              </a:buClr>
            </a:pPr>
            <a:r>
              <a:rPr lang="en-US" sz="1800" dirty="0"/>
              <a:t>Adding new fields in the file structure will result to recoding of all programs using it even if the program is not going to use it</a:t>
            </a:r>
          </a:p>
        </p:txBody>
      </p:sp>
      <p:sp>
        <p:nvSpPr>
          <p:cNvPr id="24" name="Rounded Rectangle 23">
            <a:extLst>
              <a:ext uri="{FF2B5EF4-FFF2-40B4-BE49-F238E27FC236}">
                <a16:creationId xmlns:a16="http://schemas.microsoft.com/office/drawing/2014/main" id="{A19915D6-E3C8-1549-81BE-711EE29A0EC0}"/>
              </a:ext>
            </a:extLst>
          </p:cNvPr>
          <p:cNvSpPr/>
          <p:nvPr/>
        </p:nvSpPr>
        <p:spPr>
          <a:xfrm>
            <a:off x="2228460" y="4342084"/>
            <a:ext cx="1533164" cy="626038"/>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600" b="1" dirty="0">
                <a:effectLst>
                  <a:outerShdw blurRad="50800" dist="38100" dir="2700000" algn="tl" rotWithShape="0">
                    <a:prstClr val="black">
                      <a:alpha val="40000"/>
                    </a:prstClr>
                  </a:outerShdw>
                </a:effectLst>
                <a:latin typeface="Avenir Light" panose="020B0402020203020204" pitchFamily="34" charset="77"/>
              </a:rPr>
              <a:t>Student</a:t>
            </a:r>
          </a:p>
        </p:txBody>
      </p:sp>
      <p:sp>
        <p:nvSpPr>
          <p:cNvPr id="26" name="Rounded Rectangle 25">
            <a:extLst>
              <a:ext uri="{FF2B5EF4-FFF2-40B4-BE49-F238E27FC236}">
                <a16:creationId xmlns:a16="http://schemas.microsoft.com/office/drawing/2014/main" id="{D77D3815-BDE2-074D-ADDC-53375D99C560}"/>
              </a:ext>
            </a:extLst>
          </p:cNvPr>
          <p:cNvSpPr/>
          <p:nvPr/>
        </p:nvSpPr>
        <p:spPr>
          <a:xfrm>
            <a:off x="2022437" y="2642610"/>
            <a:ext cx="1945210" cy="719666"/>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400" b="1" dirty="0">
                <a:effectLst>
                  <a:outerShdw blurRad="50800" dist="38100" dir="2700000" algn="tl" rotWithShape="0">
                    <a:prstClr val="black">
                      <a:alpha val="40000"/>
                    </a:prstClr>
                  </a:outerShdw>
                </a:effectLst>
                <a:latin typeface="Avenir Light" panose="020B0402020203020204" pitchFamily="34" charset="77"/>
              </a:rPr>
              <a:t>Application Software</a:t>
            </a:r>
          </a:p>
          <a:p>
            <a:pPr algn="ctr"/>
            <a:r>
              <a:rPr lang="en-US" sz="1400" b="1" dirty="0">
                <a:solidFill>
                  <a:srgbClr val="FFFF00"/>
                </a:solidFill>
                <a:effectLst>
                  <a:outerShdw blurRad="50800" dist="38100" dir="2700000" algn="tl" rotWithShape="0">
                    <a:prstClr val="black">
                      <a:alpha val="40000"/>
                    </a:prstClr>
                  </a:outerShdw>
                </a:effectLst>
                <a:latin typeface="Avenir Light" panose="020B0402020203020204" pitchFamily="34" charset="77"/>
              </a:rPr>
              <a:t>Student Registration</a:t>
            </a:r>
          </a:p>
        </p:txBody>
      </p:sp>
      <p:cxnSp>
        <p:nvCxnSpPr>
          <p:cNvPr id="27" name="Straight Arrow Connector 26">
            <a:extLst>
              <a:ext uri="{FF2B5EF4-FFF2-40B4-BE49-F238E27FC236}">
                <a16:creationId xmlns:a16="http://schemas.microsoft.com/office/drawing/2014/main" id="{B809CE20-5D32-8C47-ACE6-6F9AAD4E8AC9}"/>
              </a:ext>
            </a:extLst>
          </p:cNvPr>
          <p:cNvCxnSpPr>
            <a:cxnSpLocks/>
            <a:stCxn id="24" idx="0"/>
            <a:endCxn id="26" idx="2"/>
          </p:cNvCxnSpPr>
          <p:nvPr/>
        </p:nvCxnSpPr>
        <p:spPr>
          <a:xfrm flipV="1">
            <a:off x="2995042" y="3362276"/>
            <a:ext cx="0" cy="979808"/>
          </a:xfrm>
          <a:prstGeom prst="straightConnector1">
            <a:avLst/>
          </a:prstGeom>
          <a:ln w="76200">
            <a:solidFill>
              <a:srgbClr val="0070C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8" name="Rounded Rectangle 27">
            <a:extLst>
              <a:ext uri="{FF2B5EF4-FFF2-40B4-BE49-F238E27FC236}">
                <a16:creationId xmlns:a16="http://schemas.microsoft.com/office/drawing/2014/main" id="{09430D85-E434-584C-8A87-18A9B14959AD}"/>
              </a:ext>
            </a:extLst>
          </p:cNvPr>
          <p:cNvSpPr/>
          <p:nvPr/>
        </p:nvSpPr>
        <p:spPr>
          <a:xfrm>
            <a:off x="5592538" y="4342084"/>
            <a:ext cx="1418537" cy="626038"/>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600" b="1" dirty="0">
                <a:effectLst>
                  <a:outerShdw blurRad="50800" dist="38100" dir="2700000" algn="tl" rotWithShape="0">
                    <a:prstClr val="black">
                      <a:alpha val="40000"/>
                    </a:prstClr>
                  </a:outerShdw>
                </a:effectLst>
                <a:latin typeface="Avenir Light" panose="020B0402020203020204" pitchFamily="34" charset="77"/>
              </a:rPr>
              <a:t>Courses</a:t>
            </a:r>
          </a:p>
        </p:txBody>
      </p:sp>
      <p:sp>
        <p:nvSpPr>
          <p:cNvPr id="29" name="Rounded Rectangle 28">
            <a:extLst>
              <a:ext uri="{FF2B5EF4-FFF2-40B4-BE49-F238E27FC236}">
                <a16:creationId xmlns:a16="http://schemas.microsoft.com/office/drawing/2014/main" id="{7D34839E-8DEB-A64B-A8AF-C194A1E18CF3}"/>
              </a:ext>
            </a:extLst>
          </p:cNvPr>
          <p:cNvSpPr/>
          <p:nvPr/>
        </p:nvSpPr>
        <p:spPr>
          <a:xfrm>
            <a:off x="5592538" y="2642610"/>
            <a:ext cx="1418537" cy="719666"/>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400" b="1" dirty="0">
                <a:effectLst>
                  <a:outerShdw blurRad="50800" dist="38100" dir="2700000" algn="tl" rotWithShape="0">
                    <a:prstClr val="black">
                      <a:alpha val="40000"/>
                    </a:prstClr>
                  </a:outerShdw>
                </a:effectLst>
                <a:latin typeface="Avenir Light" panose="020B0402020203020204" pitchFamily="34" charset="77"/>
              </a:rPr>
              <a:t>Application Software</a:t>
            </a:r>
          </a:p>
          <a:p>
            <a:pPr algn="ctr"/>
            <a:r>
              <a:rPr lang="en-US" sz="1400" b="1" dirty="0">
                <a:solidFill>
                  <a:srgbClr val="FFFF00"/>
                </a:solidFill>
                <a:effectLst>
                  <a:outerShdw blurRad="50800" dist="38100" dir="2700000" algn="tl" rotWithShape="0">
                    <a:prstClr val="black">
                      <a:alpha val="40000"/>
                    </a:prstClr>
                  </a:outerShdw>
                </a:effectLst>
                <a:latin typeface="Avenir Light" panose="020B0402020203020204" pitchFamily="34" charset="77"/>
              </a:rPr>
              <a:t>Course Profile</a:t>
            </a:r>
          </a:p>
        </p:txBody>
      </p:sp>
      <p:cxnSp>
        <p:nvCxnSpPr>
          <p:cNvPr id="36" name="Straight Arrow Connector 35">
            <a:extLst>
              <a:ext uri="{FF2B5EF4-FFF2-40B4-BE49-F238E27FC236}">
                <a16:creationId xmlns:a16="http://schemas.microsoft.com/office/drawing/2014/main" id="{AC6A0D4E-D3FC-FE45-AFBF-2B3AFFB9F019}"/>
              </a:ext>
            </a:extLst>
          </p:cNvPr>
          <p:cNvCxnSpPr>
            <a:cxnSpLocks/>
            <a:stCxn id="28" idx="0"/>
            <a:endCxn id="29" idx="2"/>
          </p:cNvCxnSpPr>
          <p:nvPr/>
        </p:nvCxnSpPr>
        <p:spPr>
          <a:xfrm flipV="1">
            <a:off x="6301806" y="3362276"/>
            <a:ext cx="0" cy="979808"/>
          </a:xfrm>
          <a:prstGeom prst="straightConnector1">
            <a:avLst/>
          </a:prstGeom>
          <a:ln w="76200">
            <a:solidFill>
              <a:srgbClr val="0070C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7" name="Rounded Rectangle 36">
            <a:extLst>
              <a:ext uri="{FF2B5EF4-FFF2-40B4-BE49-F238E27FC236}">
                <a16:creationId xmlns:a16="http://schemas.microsoft.com/office/drawing/2014/main" id="{543E1855-1B7E-D741-9D04-5509A3842BC8}"/>
              </a:ext>
            </a:extLst>
          </p:cNvPr>
          <p:cNvSpPr/>
          <p:nvPr/>
        </p:nvSpPr>
        <p:spPr>
          <a:xfrm>
            <a:off x="4067852" y="4342084"/>
            <a:ext cx="1398736" cy="626038"/>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600" b="1" dirty="0">
                <a:effectLst>
                  <a:outerShdw blurRad="50800" dist="38100" dir="2700000" algn="tl" rotWithShape="0">
                    <a:prstClr val="black">
                      <a:alpha val="40000"/>
                    </a:prstClr>
                  </a:outerShdw>
                </a:effectLst>
                <a:latin typeface="Avenir Light" panose="020B0402020203020204" pitchFamily="34" charset="77"/>
              </a:rPr>
              <a:t>Enrollment</a:t>
            </a:r>
          </a:p>
        </p:txBody>
      </p:sp>
      <p:sp>
        <p:nvSpPr>
          <p:cNvPr id="38" name="Rounded Rectangle 37">
            <a:extLst>
              <a:ext uri="{FF2B5EF4-FFF2-40B4-BE49-F238E27FC236}">
                <a16:creationId xmlns:a16="http://schemas.microsoft.com/office/drawing/2014/main" id="{8418F0A7-FAFA-8E44-A321-488A4EF46D3F}"/>
              </a:ext>
            </a:extLst>
          </p:cNvPr>
          <p:cNvSpPr/>
          <p:nvPr/>
        </p:nvSpPr>
        <p:spPr>
          <a:xfrm>
            <a:off x="4067851" y="2642610"/>
            <a:ext cx="1398736" cy="719666"/>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400" b="1" dirty="0">
                <a:effectLst>
                  <a:outerShdw blurRad="50800" dist="38100" dir="2700000" algn="tl" rotWithShape="0">
                    <a:prstClr val="black">
                      <a:alpha val="40000"/>
                    </a:prstClr>
                  </a:outerShdw>
                </a:effectLst>
                <a:latin typeface="Avenir Light" panose="020B0402020203020204" pitchFamily="34" charset="77"/>
              </a:rPr>
              <a:t>Application Software</a:t>
            </a:r>
          </a:p>
          <a:p>
            <a:pPr algn="ctr"/>
            <a:r>
              <a:rPr lang="en-US" sz="1400" b="1" dirty="0">
                <a:solidFill>
                  <a:srgbClr val="FFFF00"/>
                </a:solidFill>
                <a:effectLst>
                  <a:outerShdw blurRad="50800" dist="38100" dir="2700000" algn="tl" rotWithShape="0">
                    <a:prstClr val="black">
                      <a:alpha val="40000"/>
                    </a:prstClr>
                  </a:outerShdw>
                </a:effectLst>
                <a:latin typeface="Avenir Light" panose="020B0402020203020204" pitchFamily="34" charset="77"/>
              </a:rPr>
              <a:t>Enrollment</a:t>
            </a:r>
          </a:p>
        </p:txBody>
      </p:sp>
      <p:cxnSp>
        <p:nvCxnSpPr>
          <p:cNvPr id="39" name="Straight Arrow Connector 38">
            <a:extLst>
              <a:ext uri="{FF2B5EF4-FFF2-40B4-BE49-F238E27FC236}">
                <a16:creationId xmlns:a16="http://schemas.microsoft.com/office/drawing/2014/main" id="{BB306988-2369-B64F-8146-82B8811FFEA5}"/>
              </a:ext>
            </a:extLst>
          </p:cNvPr>
          <p:cNvCxnSpPr>
            <a:cxnSpLocks/>
            <a:stCxn id="37" idx="0"/>
            <a:endCxn id="38" idx="2"/>
          </p:cNvCxnSpPr>
          <p:nvPr/>
        </p:nvCxnSpPr>
        <p:spPr>
          <a:xfrm flipH="1" flipV="1">
            <a:off x="4767220" y="3362276"/>
            <a:ext cx="1" cy="979808"/>
          </a:xfrm>
          <a:prstGeom prst="straightConnector1">
            <a:avLst/>
          </a:prstGeom>
          <a:ln w="76200">
            <a:solidFill>
              <a:srgbClr val="0070C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5F458B7A-6610-B848-BBBB-74C9F775DE56}"/>
              </a:ext>
            </a:extLst>
          </p:cNvPr>
          <p:cNvCxnSpPr>
            <a:cxnSpLocks/>
          </p:cNvCxnSpPr>
          <p:nvPr/>
        </p:nvCxnSpPr>
        <p:spPr>
          <a:xfrm flipV="1">
            <a:off x="3301271" y="3362278"/>
            <a:ext cx="1049498" cy="979807"/>
          </a:xfrm>
          <a:prstGeom prst="straightConnector1">
            <a:avLst/>
          </a:prstGeom>
          <a:ln w="76200">
            <a:solidFill>
              <a:srgbClr val="0070C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215CA066-4914-374D-A4EB-4558713690B6}"/>
              </a:ext>
            </a:extLst>
          </p:cNvPr>
          <p:cNvCxnSpPr>
            <a:cxnSpLocks/>
          </p:cNvCxnSpPr>
          <p:nvPr/>
        </p:nvCxnSpPr>
        <p:spPr>
          <a:xfrm flipH="1" flipV="1">
            <a:off x="5050138" y="3372415"/>
            <a:ext cx="1042571" cy="969668"/>
          </a:xfrm>
          <a:prstGeom prst="straightConnector1">
            <a:avLst/>
          </a:prstGeom>
          <a:ln w="76200">
            <a:solidFill>
              <a:srgbClr val="0070C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2" name="Rounded Rectangle 41">
            <a:extLst>
              <a:ext uri="{FF2B5EF4-FFF2-40B4-BE49-F238E27FC236}">
                <a16:creationId xmlns:a16="http://schemas.microsoft.com/office/drawing/2014/main" id="{BF41F02B-9469-6640-9859-4C5BE0FBEAF9}"/>
              </a:ext>
            </a:extLst>
          </p:cNvPr>
          <p:cNvSpPr/>
          <p:nvPr/>
        </p:nvSpPr>
        <p:spPr>
          <a:xfrm>
            <a:off x="7217430" y="4342084"/>
            <a:ext cx="1418537" cy="626038"/>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600" b="1" dirty="0">
                <a:effectLst>
                  <a:outerShdw blurRad="50800" dist="38100" dir="2700000" algn="tl" rotWithShape="0">
                    <a:prstClr val="black">
                      <a:alpha val="40000"/>
                    </a:prstClr>
                  </a:outerShdw>
                </a:effectLst>
                <a:latin typeface="Avenir Light" panose="020B0402020203020204" pitchFamily="34" charset="77"/>
              </a:rPr>
              <a:t>Student</a:t>
            </a:r>
          </a:p>
        </p:txBody>
      </p:sp>
      <p:sp>
        <p:nvSpPr>
          <p:cNvPr id="43" name="Rounded Rectangle 42">
            <a:extLst>
              <a:ext uri="{FF2B5EF4-FFF2-40B4-BE49-F238E27FC236}">
                <a16:creationId xmlns:a16="http://schemas.microsoft.com/office/drawing/2014/main" id="{CC917D07-C33A-D04C-9501-8159278E7DBD}"/>
              </a:ext>
            </a:extLst>
          </p:cNvPr>
          <p:cNvSpPr/>
          <p:nvPr/>
        </p:nvSpPr>
        <p:spPr>
          <a:xfrm>
            <a:off x="7217430" y="2642610"/>
            <a:ext cx="1418537" cy="719666"/>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400" b="1" dirty="0">
                <a:effectLst>
                  <a:outerShdw blurRad="50800" dist="38100" dir="2700000" algn="tl" rotWithShape="0">
                    <a:prstClr val="black">
                      <a:alpha val="40000"/>
                    </a:prstClr>
                  </a:outerShdw>
                </a:effectLst>
                <a:latin typeface="Avenir Light" panose="020B0402020203020204" pitchFamily="34" charset="77"/>
              </a:rPr>
              <a:t>Application Software</a:t>
            </a:r>
          </a:p>
          <a:p>
            <a:pPr algn="ctr"/>
            <a:r>
              <a:rPr lang="en-US" sz="1400" b="1" dirty="0">
                <a:solidFill>
                  <a:srgbClr val="FFFF00"/>
                </a:solidFill>
                <a:effectLst>
                  <a:outerShdw blurRad="50800" dist="38100" dir="2700000" algn="tl" rotWithShape="0">
                    <a:prstClr val="black">
                      <a:alpha val="40000"/>
                    </a:prstClr>
                  </a:outerShdw>
                </a:effectLst>
                <a:latin typeface="Avenir Light" panose="020B0402020203020204" pitchFamily="34" charset="77"/>
              </a:rPr>
              <a:t>Student Org</a:t>
            </a:r>
          </a:p>
        </p:txBody>
      </p:sp>
      <p:cxnSp>
        <p:nvCxnSpPr>
          <p:cNvPr id="44" name="Straight Arrow Connector 43">
            <a:extLst>
              <a:ext uri="{FF2B5EF4-FFF2-40B4-BE49-F238E27FC236}">
                <a16:creationId xmlns:a16="http://schemas.microsoft.com/office/drawing/2014/main" id="{6AE450D1-6E23-D74D-9027-265E8A196C60}"/>
              </a:ext>
            </a:extLst>
          </p:cNvPr>
          <p:cNvCxnSpPr>
            <a:cxnSpLocks/>
            <a:stCxn id="42" idx="0"/>
            <a:endCxn id="43" idx="2"/>
          </p:cNvCxnSpPr>
          <p:nvPr/>
        </p:nvCxnSpPr>
        <p:spPr>
          <a:xfrm flipV="1">
            <a:off x="7926698" y="3362276"/>
            <a:ext cx="0" cy="979808"/>
          </a:xfrm>
          <a:prstGeom prst="straightConnector1">
            <a:avLst/>
          </a:prstGeom>
          <a:ln w="76200">
            <a:solidFill>
              <a:srgbClr val="0070C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5" name="Rounded Rectangle 44">
            <a:extLst>
              <a:ext uri="{FF2B5EF4-FFF2-40B4-BE49-F238E27FC236}">
                <a16:creationId xmlns:a16="http://schemas.microsoft.com/office/drawing/2014/main" id="{7010D852-CF7D-034E-A3AA-7A5B92C616E5}"/>
              </a:ext>
            </a:extLst>
          </p:cNvPr>
          <p:cNvSpPr/>
          <p:nvPr/>
        </p:nvSpPr>
        <p:spPr>
          <a:xfrm>
            <a:off x="8766471" y="4342084"/>
            <a:ext cx="1418537" cy="626038"/>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600" b="1" dirty="0">
                <a:effectLst>
                  <a:outerShdw blurRad="50800" dist="38100" dir="2700000" algn="tl" rotWithShape="0">
                    <a:prstClr val="black">
                      <a:alpha val="40000"/>
                    </a:prstClr>
                  </a:outerShdw>
                </a:effectLst>
                <a:latin typeface="Avenir Light" panose="020B0402020203020204" pitchFamily="34" charset="77"/>
              </a:rPr>
              <a:t>Courses</a:t>
            </a:r>
          </a:p>
        </p:txBody>
      </p:sp>
      <p:sp>
        <p:nvSpPr>
          <p:cNvPr id="46" name="Rounded Rectangle 45">
            <a:extLst>
              <a:ext uri="{FF2B5EF4-FFF2-40B4-BE49-F238E27FC236}">
                <a16:creationId xmlns:a16="http://schemas.microsoft.com/office/drawing/2014/main" id="{935BC326-B038-7748-A429-7B07409FAD48}"/>
              </a:ext>
            </a:extLst>
          </p:cNvPr>
          <p:cNvSpPr/>
          <p:nvPr/>
        </p:nvSpPr>
        <p:spPr>
          <a:xfrm>
            <a:off x="8766471" y="2642610"/>
            <a:ext cx="1418537" cy="719666"/>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400" b="1" dirty="0">
                <a:effectLst>
                  <a:outerShdw blurRad="50800" dist="38100" dir="2700000" algn="tl" rotWithShape="0">
                    <a:prstClr val="black">
                      <a:alpha val="40000"/>
                    </a:prstClr>
                  </a:outerShdw>
                </a:effectLst>
                <a:latin typeface="Avenir Light" panose="020B0402020203020204" pitchFamily="34" charset="77"/>
              </a:rPr>
              <a:t>Application Software</a:t>
            </a:r>
          </a:p>
          <a:p>
            <a:pPr algn="ctr"/>
            <a:r>
              <a:rPr lang="en-US" sz="1250" b="1" dirty="0">
                <a:solidFill>
                  <a:srgbClr val="FFFF00"/>
                </a:solidFill>
                <a:effectLst>
                  <a:outerShdw blurRad="50800" dist="38100" dir="2700000" algn="tl" rotWithShape="0">
                    <a:prstClr val="black">
                      <a:alpha val="40000"/>
                    </a:prstClr>
                  </a:outerShdw>
                </a:effectLst>
                <a:latin typeface="Avenir Light" panose="020B0402020203020204" pitchFamily="34" charset="77"/>
              </a:rPr>
              <a:t>Dept Operation</a:t>
            </a:r>
          </a:p>
        </p:txBody>
      </p:sp>
      <p:cxnSp>
        <p:nvCxnSpPr>
          <p:cNvPr id="47" name="Straight Arrow Connector 46">
            <a:extLst>
              <a:ext uri="{FF2B5EF4-FFF2-40B4-BE49-F238E27FC236}">
                <a16:creationId xmlns:a16="http://schemas.microsoft.com/office/drawing/2014/main" id="{AEA0C0FD-1DC7-8C46-A74B-31DC1B0B75D3}"/>
              </a:ext>
            </a:extLst>
          </p:cNvPr>
          <p:cNvCxnSpPr>
            <a:cxnSpLocks/>
            <a:stCxn id="45" idx="0"/>
            <a:endCxn id="46" idx="2"/>
          </p:cNvCxnSpPr>
          <p:nvPr/>
        </p:nvCxnSpPr>
        <p:spPr>
          <a:xfrm flipV="1">
            <a:off x="9475739" y="3362276"/>
            <a:ext cx="0" cy="979808"/>
          </a:xfrm>
          <a:prstGeom prst="straightConnector1">
            <a:avLst/>
          </a:prstGeom>
          <a:ln w="76200">
            <a:solidFill>
              <a:srgbClr val="0070C0"/>
            </a:solidFill>
            <a:headEnd type="triangle"/>
            <a:tailEnd type="triangle"/>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384496908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63601"/>
    </mc:Choice>
    <mc:Fallback xmlns="">
      <p:transition spd="slow" advTm="63601"/>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fade">
                                      <p:cBhvr>
                                        <p:cTn id="7" dur="500"/>
                                        <p:tgtEl>
                                          <p:spTgt spid="2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2">
                                            <p:txEl>
                                              <p:pRg st="1" end="1"/>
                                            </p:txEl>
                                          </p:spTgt>
                                        </p:tgtEl>
                                        <p:attrNameLst>
                                          <p:attrName>style.visibility</p:attrName>
                                        </p:attrNameLst>
                                      </p:cBhvr>
                                      <p:to>
                                        <p:strVal val="visible"/>
                                      </p:to>
                                    </p:set>
                                    <p:animEffect transition="in" filter="fade">
                                      <p:cBhvr>
                                        <p:cTn id="12" dur="500"/>
                                        <p:tgtEl>
                                          <p:spTgt spid="2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74CD14DB-BB81-479F-A1FC-1C75640E9F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1" name="Rectangle 20">
            <a:extLst>
              <a:ext uri="{FF2B5EF4-FFF2-40B4-BE49-F238E27FC236}">
                <a16:creationId xmlns:a16="http://schemas.microsoft.com/office/drawing/2014/main" id="{C943A91B-7CA7-4592-A975-73B1BF8C4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3" name="Freeform 7">
            <a:extLst>
              <a:ext uri="{FF2B5EF4-FFF2-40B4-BE49-F238E27FC236}">
                <a16:creationId xmlns:a16="http://schemas.microsoft.com/office/drawing/2014/main" id="{EC471314-E46A-414B-8D91-74880E84F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 useBgFill="1">
        <p:nvSpPr>
          <p:cNvPr id="25" name="Freeform: Shape 24">
            <a:extLst>
              <a:ext uri="{FF2B5EF4-FFF2-40B4-BE49-F238E27FC236}">
                <a16:creationId xmlns:a16="http://schemas.microsoft.com/office/drawing/2014/main" id="{6A681326-1C9D-44A3-A627-3871BDAE41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2" name="Title 1">
            <a:extLst>
              <a:ext uri="{FF2B5EF4-FFF2-40B4-BE49-F238E27FC236}">
                <a16:creationId xmlns:a16="http://schemas.microsoft.com/office/drawing/2014/main" id="{F0DEE976-E94D-D245-857E-6FDFCE93F87E}"/>
              </a:ext>
            </a:extLst>
          </p:cNvPr>
          <p:cNvSpPr>
            <a:spLocks noGrp="1"/>
          </p:cNvSpPr>
          <p:nvPr>
            <p:ph type="title"/>
          </p:nvPr>
        </p:nvSpPr>
        <p:spPr>
          <a:xfrm>
            <a:off x="1103311" y="452718"/>
            <a:ext cx="9081697" cy="1400530"/>
          </a:xfrm>
        </p:spPr>
        <p:txBody>
          <a:bodyPr anchor="ctr">
            <a:normAutofit/>
          </a:bodyPr>
          <a:lstStyle/>
          <a:p>
            <a:r>
              <a:rPr lang="en-US" dirty="0">
                <a:solidFill>
                  <a:srgbClr val="FFFFFF"/>
                </a:solidFill>
              </a:rPr>
              <a:t>How do we solve this problem?</a:t>
            </a:r>
          </a:p>
        </p:txBody>
      </p:sp>
      <p:sp>
        <p:nvSpPr>
          <p:cNvPr id="5" name="Rectangle 4">
            <a:extLst>
              <a:ext uri="{FF2B5EF4-FFF2-40B4-BE49-F238E27FC236}">
                <a16:creationId xmlns:a16="http://schemas.microsoft.com/office/drawing/2014/main" id="{952A457E-FC6E-184D-B7D4-FFA4D04138F1}"/>
              </a:ext>
            </a:extLst>
          </p:cNvPr>
          <p:cNvSpPr/>
          <p:nvPr/>
        </p:nvSpPr>
        <p:spPr>
          <a:xfrm>
            <a:off x="10437812" y="-1"/>
            <a:ext cx="685800" cy="1143001"/>
          </a:xfrm>
          <a:prstGeom prst="rect">
            <a:avLst/>
          </a:prstGeom>
          <a:solidFill>
            <a:schemeClr val="accent3">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0" name="Group 29">
            <a:extLst>
              <a:ext uri="{FF2B5EF4-FFF2-40B4-BE49-F238E27FC236}">
                <a16:creationId xmlns:a16="http://schemas.microsoft.com/office/drawing/2014/main" id="{D3BA224D-E769-A74C-8346-692A183EB93F}"/>
              </a:ext>
            </a:extLst>
          </p:cNvPr>
          <p:cNvGrpSpPr/>
          <p:nvPr/>
        </p:nvGrpSpPr>
        <p:grpSpPr>
          <a:xfrm>
            <a:off x="-176022" y="5829300"/>
            <a:ext cx="4036613" cy="1000647"/>
            <a:chOff x="-176022" y="5785767"/>
            <a:chExt cx="4036613" cy="1000647"/>
          </a:xfrm>
        </p:grpSpPr>
        <p:sp>
          <p:nvSpPr>
            <p:cNvPr id="31" name="Rounded Rectangle 30">
              <a:extLst>
                <a:ext uri="{FF2B5EF4-FFF2-40B4-BE49-F238E27FC236}">
                  <a16:creationId xmlns:a16="http://schemas.microsoft.com/office/drawing/2014/main" id="{C85CDBF2-831C-AB47-B5B0-05C6AFE2234F}"/>
                </a:ext>
              </a:extLst>
            </p:cNvPr>
            <p:cNvSpPr/>
            <p:nvPr/>
          </p:nvSpPr>
          <p:spPr>
            <a:xfrm>
              <a:off x="-176022" y="5922534"/>
              <a:ext cx="3993749" cy="719566"/>
            </a:xfrm>
            <a:prstGeom prst="roundRect">
              <a:avLst/>
            </a:prstGeom>
            <a:solidFill>
              <a:schemeClr val="accent5">
                <a:lumMod val="5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75000"/>
                  </a:schemeClr>
                </a:solidFill>
              </a:endParaRPr>
            </a:p>
          </p:txBody>
        </p:sp>
        <p:sp>
          <p:nvSpPr>
            <p:cNvPr id="32" name="TextBox 31">
              <a:extLst>
                <a:ext uri="{FF2B5EF4-FFF2-40B4-BE49-F238E27FC236}">
                  <a16:creationId xmlns:a16="http://schemas.microsoft.com/office/drawing/2014/main" id="{7D4AEB3A-9D87-124B-9D81-32D60503C71C}"/>
                </a:ext>
              </a:extLst>
            </p:cNvPr>
            <p:cNvSpPr txBox="1"/>
            <p:nvPr/>
          </p:nvSpPr>
          <p:spPr>
            <a:xfrm>
              <a:off x="1215865" y="6066873"/>
              <a:ext cx="2644726" cy="430887"/>
            </a:xfrm>
            <a:prstGeom prst="rect">
              <a:avLst/>
            </a:prstGeom>
            <a:noFill/>
          </p:spPr>
          <p:txBody>
            <a:bodyPr wrap="square" rtlCol="0">
              <a:spAutoFit/>
            </a:bodyPr>
            <a:lstStyle/>
            <a:p>
              <a:r>
                <a:rPr lang="en-US" sz="1100" i="1" dirty="0">
                  <a:solidFill>
                    <a:schemeClr val="accent5">
                      <a:lumMod val="40000"/>
                      <a:lumOff val="60000"/>
                    </a:schemeClr>
                  </a:solidFill>
                  <a:latin typeface="Avenir Book" panose="02000503020000020003" pitchFamily="2" charset="0"/>
                </a:rPr>
                <a:t>Information Technology Department</a:t>
              </a:r>
            </a:p>
            <a:p>
              <a:r>
                <a:rPr lang="en-US" sz="1100" i="1" dirty="0">
                  <a:solidFill>
                    <a:schemeClr val="accent5">
                      <a:lumMod val="40000"/>
                      <a:lumOff val="60000"/>
                    </a:schemeClr>
                  </a:solidFill>
                  <a:latin typeface="Avenir Book" panose="02000503020000020003" pitchFamily="2" charset="0"/>
                </a:rPr>
                <a:t>De La Salle University</a:t>
              </a:r>
            </a:p>
          </p:txBody>
        </p:sp>
        <p:sp>
          <p:nvSpPr>
            <p:cNvPr id="33" name="Oval 32">
              <a:extLst>
                <a:ext uri="{FF2B5EF4-FFF2-40B4-BE49-F238E27FC236}">
                  <a16:creationId xmlns:a16="http://schemas.microsoft.com/office/drawing/2014/main" id="{AA5B8DD2-B2AF-0B4E-B322-C54E4949C6D4}"/>
                </a:ext>
              </a:extLst>
            </p:cNvPr>
            <p:cNvSpPr/>
            <p:nvPr/>
          </p:nvSpPr>
          <p:spPr>
            <a:xfrm>
              <a:off x="216904" y="6079151"/>
              <a:ext cx="417600" cy="4176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5AAEDF5F-41F4-C34B-80B7-FC99218F3894}"/>
                </a:ext>
              </a:extLst>
            </p:cNvPr>
            <p:cNvSpPr/>
            <p:nvPr/>
          </p:nvSpPr>
          <p:spPr>
            <a:xfrm>
              <a:off x="757038" y="6074899"/>
              <a:ext cx="428400" cy="4261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5" name="Picture 2">
              <a:extLst>
                <a:ext uri="{FF2B5EF4-FFF2-40B4-BE49-F238E27FC236}">
                  <a16:creationId xmlns:a16="http://schemas.microsoft.com/office/drawing/2014/main" id="{41D499EC-A8C2-D24E-9B53-C87535C2A587}"/>
                </a:ext>
              </a:extLst>
            </p:cNvPr>
            <p:cNvPicPr>
              <a:picLocks noChangeAspect="1" noChangeArrowheads="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93631" y="5785767"/>
              <a:ext cx="1000647" cy="1000647"/>
            </a:xfrm>
            <a:prstGeom prst="rect">
              <a:avLst/>
            </a:prstGeom>
            <a:noFill/>
            <a:extLst>
              <a:ext uri="{909E8E84-426E-40DD-AFC4-6F175D3DCCD1}">
                <a14:hiddenFill xmlns:a14="http://schemas.microsoft.com/office/drawing/2010/main">
                  <a:solidFill>
                    <a:srgbClr val="FFFFFF"/>
                  </a:solidFill>
                </a14:hiddenFill>
              </a:ext>
            </a:extLst>
          </p:spPr>
        </p:pic>
      </p:grpSp>
      <p:sp>
        <p:nvSpPr>
          <p:cNvPr id="24" name="Rounded Rectangle 23">
            <a:extLst>
              <a:ext uri="{FF2B5EF4-FFF2-40B4-BE49-F238E27FC236}">
                <a16:creationId xmlns:a16="http://schemas.microsoft.com/office/drawing/2014/main" id="{A19915D6-E3C8-1549-81BE-711EE29A0EC0}"/>
              </a:ext>
            </a:extLst>
          </p:cNvPr>
          <p:cNvSpPr/>
          <p:nvPr/>
        </p:nvSpPr>
        <p:spPr>
          <a:xfrm>
            <a:off x="2228460" y="4342084"/>
            <a:ext cx="1533164" cy="626038"/>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600" b="1" dirty="0">
                <a:effectLst>
                  <a:outerShdw blurRad="50800" dist="38100" dir="2700000" algn="tl" rotWithShape="0">
                    <a:prstClr val="black">
                      <a:alpha val="40000"/>
                    </a:prstClr>
                  </a:outerShdw>
                </a:effectLst>
                <a:latin typeface="Avenir Light" panose="020B0402020203020204" pitchFamily="34" charset="77"/>
              </a:rPr>
              <a:t>Student</a:t>
            </a:r>
          </a:p>
        </p:txBody>
      </p:sp>
      <p:sp>
        <p:nvSpPr>
          <p:cNvPr id="26" name="Rounded Rectangle 25">
            <a:extLst>
              <a:ext uri="{FF2B5EF4-FFF2-40B4-BE49-F238E27FC236}">
                <a16:creationId xmlns:a16="http://schemas.microsoft.com/office/drawing/2014/main" id="{D77D3815-BDE2-074D-ADDC-53375D99C560}"/>
              </a:ext>
            </a:extLst>
          </p:cNvPr>
          <p:cNvSpPr/>
          <p:nvPr/>
        </p:nvSpPr>
        <p:spPr>
          <a:xfrm>
            <a:off x="2022437" y="2642610"/>
            <a:ext cx="1945210" cy="719666"/>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400" b="1" dirty="0">
                <a:effectLst>
                  <a:outerShdw blurRad="50800" dist="38100" dir="2700000" algn="tl" rotWithShape="0">
                    <a:prstClr val="black">
                      <a:alpha val="40000"/>
                    </a:prstClr>
                  </a:outerShdw>
                </a:effectLst>
                <a:latin typeface="Avenir Light" panose="020B0402020203020204" pitchFamily="34" charset="77"/>
              </a:rPr>
              <a:t>Application Software</a:t>
            </a:r>
          </a:p>
          <a:p>
            <a:pPr algn="ctr"/>
            <a:r>
              <a:rPr lang="en-US" sz="1400" b="1" dirty="0">
                <a:solidFill>
                  <a:srgbClr val="FFFF00"/>
                </a:solidFill>
                <a:effectLst>
                  <a:outerShdw blurRad="50800" dist="38100" dir="2700000" algn="tl" rotWithShape="0">
                    <a:prstClr val="black">
                      <a:alpha val="40000"/>
                    </a:prstClr>
                  </a:outerShdw>
                </a:effectLst>
                <a:latin typeface="Avenir Light" panose="020B0402020203020204" pitchFamily="34" charset="77"/>
              </a:rPr>
              <a:t>Student Registration</a:t>
            </a:r>
          </a:p>
        </p:txBody>
      </p:sp>
      <p:cxnSp>
        <p:nvCxnSpPr>
          <p:cNvPr id="27" name="Straight Arrow Connector 26">
            <a:extLst>
              <a:ext uri="{FF2B5EF4-FFF2-40B4-BE49-F238E27FC236}">
                <a16:creationId xmlns:a16="http://schemas.microsoft.com/office/drawing/2014/main" id="{B809CE20-5D32-8C47-ACE6-6F9AAD4E8AC9}"/>
              </a:ext>
            </a:extLst>
          </p:cNvPr>
          <p:cNvCxnSpPr>
            <a:cxnSpLocks/>
            <a:stCxn id="24" idx="0"/>
            <a:endCxn id="26" idx="2"/>
          </p:cNvCxnSpPr>
          <p:nvPr/>
        </p:nvCxnSpPr>
        <p:spPr>
          <a:xfrm flipV="1">
            <a:off x="2995042" y="3362276"/>
            <a:ext cx="0" cy="979808"/>
          </a:xfrm>
          <a:prstGeom prst="straightConnector1">
            <a:avLst/>
          </a:prstGeom>
          <a:ln w="76200">
            <a:solidFill>
              <a:srgbClr val="0070C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8" name="Rounded Rectangle 27">
            <a:extLst>
              <a:ext uri="{FF2B5EF4-FFF2-40B4-BE49-F238E27FC236}">
                <a16:creationId xmlns:a16="http://schemas.microsoft.com/office/drawing/2014/main" id="{09430D85-E434-584C-8A87-18A9B14959AD}"/>
              </a:ext>
            </a:extLst>
          </p:cNvPr>
          <p:cNvSpPr/>
          <p:nvPr/>
        </p:nvSpPr>
        <p:spPr>
          <a:xfrm>
            <a:off x="5592538" y="4342084"/>
            <a:ext cx="1418537" cy="626038"/>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600" b="1" dirty="0">
                <a:effectLst>
                  <a:outerShdw blurRad="50800" dist="38100" dir="2700000" algn="tl" rotWithShape="0">
                    <a:prstClr val="black">
                      <a:alpha val="40000"/>
                    </a:prstClr>
                  </a:outerShdw>
                </a:effectLst>
                <a:latin typeface="Avenir Light" panose="020B0402020203020204" pitchFamily="34" charset="77"/>
              </a:rPr>
              <a:t>Courses</a:t>
            </a:r>
          </a:p>
        </p:txBody>
      </p:sp>
      <p:sp>
        <p:nvSpPr>
          <p:cNvPr id="29" name="Rounded Rectangle 28">
            <a:extLst>
              <a:ext uri="{FF2B5EF4-FFF2-40B4-BE49-F238E27FC236}">
                <a16:creationId xmlns:a16="http://schemas.microsoft.com/office/drawing/2014/main" id="{7D34839E-8DEB-A64B-A8AF-C194A1E18CF3}"/>
              </a:ext>
            </a:extLst>
          </p:cNvPr>
          <p:cNvSpPr/>
          <p:nvPr/>
        </p:nvSpPr>
        <p:spPr>
          <a:xfrm>
            <a:off x="5592538" y="2642610"/>
            <a:ext cx="1418537" cy="719666"/>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400" b="1" dirty="0">
                <a:effectLst>
                  <a:outerShdw blurRad="50800" dist="38100" dir="2700000" algn="tl" rotWithShape="0">
                    <a:prstClr val="black">
                      <a:alpha val="40000"/>
                    </a:prstClr>
                  </a:outerShdw>
                </a:effectLst>
                <a:latin typeface="Avenir Light" panose="020B0402020203020204" pitchFamily="34" charset="77"/>
              </a:rPr>
              <a:t>Application Software</a:t>
            </a:r>
          </a:p>
          <a:p>
            <a:pPr algn="ctr"/>
            <a:r>
              <a:rPr lang="en-US" sz="1400" b="1" dirty="0">
                <a:solidFill>
                  <a:srgbClr val="FFFF00"/>
                </a:solidFill>
                <a:effectLst>
                  <a:outerShdw blurRad="50800" dist="38100" dir="2700000" algn="tl" rotWithShape="0">
                    <a:prstClr val="black">
                      <a:alpha val="40000"/>
                    </a:prstClr>
                  </a:outerShdw>
                </a:effectLst>
                <a:latin typeface="Avenir Light" panose="020B0402020203020204" pitchFamily="34" charset="77"/>
              </a:rPr>
              <a:t>Course Profile</a:t>
            </a:r>
          </a:p>
        </p:txBody>
      </p:sp>
      <p:cxnSp>
        <p:nvCxnSpPr>
          <p:cNvPr id="36" name="Straight Arrow Connector 35">
            <a:extLst>
              <a:ext uri="{FF2B5EF4-FFF2-40B4-BE49-F238E27FC236}">
                <a16:creationId xmlns:a16="http://schemas.microsoft.com/office/drawing/2014/main" id="{AC6A0D4E-D3FC-FE45-AFBF-2B3AFFB9F019}"/>
              </a:ext>
            </a:extLst>
          </p:cNvPr>
          <p:cNvCxnSpPr>
            <a:cxnSpLocks/>
            <a:stCxn id="28" idx="0"/>
            <a:endCxn id="29" idx="2"/>
          </p:cNvCxnSpPr>
          <p:nvPr/>
        </p:nvCxnSpPr>
        <p:spPr>
          <a:xfrm flipV="1">
            <a:off x="6301806" y="3362276"/>
            <a:ext cx="0" cy="979808"/>
          </a:xfrm>
          <a:prstGeom prst="straightConnector1">
            <a:avLst/>
          </a:prstGeom>
          <a:ln w="76200">
            <a:solidFill>
              <a:srgbClr val="0070C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7" name="Rounded Rectangle 36">
            <a:extLst>
              <a:ext uri="{FF2B5EF4-FFF2-40B4-BE49-F238E27FC236}">
                <a16:creationId xmlns:a16="http://schemas.microsoft.com/office/drawing/2014/main" id="{543E1855-1B7E-D741-9D04-5509A3842BC8}"/>
              </a:ext>
            </a:extLst>
          </p:cNvPr>
          <p:cNvSpPr/>
          <p:nvPr/>
        </p:nvSpPr>
        <p:spPr>
          <a:xfrm>
            <a:off x="4067852" y="4342084"/>
            <a:ext cx="1398736" cy="626038"/>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600" b="1" dirty="0">
                <a:effectLst>
                  <a:outerShdw blurRad="50800" dist="38100" dir="2700000" algn="tl" rotWithShape="0">
                    <a:prstClr val="black">
                      <a:alpha val="40000"/>
                    </a:prstClr>
                  </a:outerShdw>
                </a:effectLst>
                <a:latin typeface="Avenir Light" panose="020B0402020203020204" pitchFamily="34" charset="77"/>
              </a:rPr>
              <a:t>Enrollment</a:t>
            </a:r>
          </a:p>
        </p:txBody>
      </p:sp>
      <p:sp>
        <p:nvSpPr>
          <p:cNvPr id="38" name="Rounded Rectangle 37">
            <a:extLst>
              <a:ext uri="{FF2B5EF4-FFF2-40B4-BE49-F238E27FC236}">
                <a16:creationId xmlns:a16="http://schemas.microsoft.com/office/drawing/2014/main" id="{8418F0A7-FAFA-8E44-A321-488A4EF46D3F}"/>
              </a:ext>
            </a:extLst>
          </p:cNvPr>
          <p:cNvSpPr/>
          <p:nvPr/>
        </p:nvSpPr>
        <p:spPr>
          <a:xfrm>
            <a:off x="4067851" y="2642610"/>
            <a:ext cx="1398736" cy="719666"/>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400" b="1" dirty="0">
                <a:effectLst>
                  <a:outerShdw blurRad="50800" dist="38100" dir="2700000" algn="tl" rotWithShape="0">
                    <a:prstClr val="black">
                      <a:alpha val="40000"/>
                    </a:prstClr>
                  </a:outerShdw>
                </a:effectLst>
                <a:latin typeface="Avenir Light" panose="020B0402020203020204" pitchFamily="34" charset="77"/>
              </a:rPr>
              <a:t>Application Software</a:t>
            </a:r>
          </a:p>
          <a:p>
            <a:pPr algn="ctr"/>
            <a:r>
              <a:rPr lang="en-US" sz="1400" b="1" dirty="0">
                <a:solidFill>
                  <a:srgbClr val="FFFF00"/>
                </a:solidFill>
                <a:effectLst>
                  <a:outerShdw blurRad="50800" dist="38100" dir="2700000" algn="tl" rotWithShape="0">
                    <a:prstClr val="black">
                      <a:alpha val="40000"/>
                    </a:prstClr>
                  </a:outerShdw>
                </a:effectLst>
                <a:latin typeface="Avenir Light" panose="020B0402020203020204" pitchFamily="34" charset="77"/>
              </a:rPr>
              <a:t>Enrollment</a:t>
            </a:r>
          </a:p>
        </p:txBody>
      </p:sp>
      <p:cxnSp>
        <p:nvCxnSpPr>
          <p:cNvPr id="39" name="Straight Arrow Connector 38">
            <a:extLst>
              <a:ext uri="{FF2B5EF4-FFF2-40B4-BE49-F238E27FC236}">
                <a16:creationId xmlns:a16="http://schemas.microsoft.com/office/drawing/2014/main" id="{BB306988-2369-B64F-8146-82B8811FFEA5}"/>
              </a:ext>
            </a:extLst>
          </p:cNvPr>
          <p:cNvCxnSpPr>
            <a:cxnSpLocks/>
            <a:stCxn id="37" idx="0"/>
            <a:endCxn id="38" idx="2"/>
          </p:cNvCxnSpPr>
          <p:nvPr/>
        </p:nvCxnSpPr>
        <p:spPr>
          <a:xfrm flipH="1" flipV="1">
            <a:off x="4767220" y="3362276"/>
            <a:ext cx="1" cy="979808"/>
          </a:xfrm>
          <a:prstGeom prst="straightConnector1">
            <a:avLst/>
          </a:prstGeom>
          <a:ln w="76200">
            <a:solidFill>
              <a:srgbClr val="0070C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5F458B7A-6610-B848-BBBB-74C9F775DE56}"/>
              </a:ext>
            </a:extLst>
          </p:cNvPr>
          <p:cNvCxnSpPr>
            <a:cxnSpLocks/>
          </p:cNvCxnSpPr>
          <p:nvPr/>
        </p:nvCxnSpPr>
        <p:spPr>
          <a:xfrm flipV="1">
            <a:off x="3301271" y="3362278"/>
            <a:ext cx="1049498" cy="979807"/>
          </a:xfrm>
          <a:prstGeom prst="straightConnector1">
            <a:avLst/>
          </a:prstGeom>
          <a:ln w="76200">
            <a:solidFill>
              <a:srgbClr val="0070C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215CA066-4914-374D-A4EB-4558713690B6}"/>
              </a:ext>
            </a:extLst>
          </p:cNvPr>
          <p:cNvCxnSpPr>
            <a:cxnSpLocks/>
          </p:cNvCxnSpPr>
          <p:nvPr/>
        </p:nvCxnSpPr>
        <p:spPr>
          <a:xfrm flipH="1" flipV="1">
            <a:off x="5050138" y="3372415"/>
            <a:ext cx="1042571" cy="969668"/>
          </a:xfrm>
          <a:prstGeom prst="straightConnector1">
            <a:avLst/>
          </a:prstGeom>
          <a:ln w="76200">
            <a:solidFill>
              <a:srgbClr val="0070C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2" name="Rounded Rectangle 41">
            <a:extLst>
              <a:ext uri="{FF2B5EF4-FFF2-40B4-BE49-F238E27FC236}">
                <a16:creationId xmlns:a16="http://schemas.microsoft.com/office/drawing/2014/main" id="{BF41F02B-9469-6640-9859-4C5BE0FBEAF9}"/>
              </a:ext>
            </a:extLst>
          </p:cNvPr>
          <p:cNvSpPr/>
          <p:nvPr/>
        </p:nvSpPr>
        <p:spPr>
          <a:xfrm>
            <a:off x="7217430" y="4342084"/>
            <a:ext cx="1418537" cy="626038"/>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600" b="1" dirty="0">
                <a:effectLst>
                  <a:outerShdw blurRad="50800" dist="38100" dir="2700000" algn="tl" rotWithShape="0">
                    <a:prstClr val="black">
                      <a:alpha val="40000"/>
                    </a:prstClr>
                  </a:outerShdw>
                </a:effectLst>
                <a:latin typeface="Avenir Light" panose="020B0402020203020204" pitchFamily="34" charset="77"/>
              </a:rPr>
              <a:t>Student</a:t>
            </a:r>
          </a:p>
        </p:txBody>
      </p:sp>
      <p:sp>
        <p:nvSpPr>
          <p:cNvPr id="43" name="Rounded Rectangle 42">
            <a:extLst>
              <a:ext uri="{FF2B5EF4-FFF2-40B4-BE49-F238E27FC236}">
                <a16:creationId xmlns:a16="http://schemas.microsoft.com/office/drawing/2014/main" id="{CC917D07-C33A-D04C-9501-8159278E7DBD}"/>
              </a:ext>
            </a:extLst>
          </p:cNvPr>
          <p:cNvSpPr/>
          <p:nvPr/>
        </p:nvSpPr>
        <p:spPr>
          <a:xfrm>
            <a:off x="7217430" y="2642610"/>
            <a:ext cx="1418537" cy="719666"/>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400" b="1" dirty="0">
                <a:effectLst>
                  <a:outerShdw blurRad="50800" dist="38100" dir="2700000" algn="tl" rotWithShape="0">
                    <a:prstClr val="black">
                      <a:alpha val="40000"/>
                    </a:prstClr>
                  </a:outerShdw>
                </a:effectLst>
                <a:latin typeface="Avenir Light" panose="020B0402020203020204" pitchFamily="34" charset="77"/>
              </a:rPr>
              <a:t>Application Software</a:t>
            </a:r>
          </a:p>
          <a:p>
            <a:pPr algn="ctr"/>
            <a:r>
              <a:rPr lang="en-US" sz="1400" b="1" dirty="0">
                <a:solidFill>
                  <a:srgbClr val="FFFF00"/>
                </a:solidFill>
                <a:effectLst>
                  <a:outerShdw blurRad="50800" dist="38100" dir="2700000" algn="tl" rotWithShape="0">
                    <a:prstClr val="black">
                      <a:alpha val="40000"/>
                    </a:prstClr>
                  </a:outerShdw>
                </a:effectLst>
                <a:latin typeface="Avenir Light" panose="020B0402020203020204" pitchFamily="34" charset="77"/>
              </a:rPr>
              <a:t>Student Org</a:t>
            </a:r>
          </a:p>
        </p:txBody>
      </p:sp>
      <p:cxnSp>
        <p:nvCxnSpPr>
          <p:cNvPr id="44" name="Straight Arrow Connector 43">
            <a:extLst>
              <a:ext uri="{FF2B5EF4-FFF2-40B4-BE49-F238E27FC236}">
                <a16:creationId xmlns:a16="http://schemas.microsoft.com/office/drawing/2014/main" id="{6AE450D1-6E23-D74D-9027-265E8A196C60}"/>
              </a:ext>
            </a:extLst>
          </p:cNvPr>
          <p:cNvCxnSpPr>
            <a:cxnSpLocks/>
            <a:stCxn id="42" idx="0"/>
            <a:endCxn id="43" idx="2"/>
          </p:cNvCxnSpPr>
          <p:nvPr/>
        </p:nvCxnSpPr>
        <p:spPr>
          <a:xfrm flipV="1">
            <a:off x="7926698" y="3362276"/>
            <a:ext cx="0" cy="979808"/>
          </a:xfrm>
          <a:prstGeom prst="straightConnector1">
            <a:avLst/>
          </a:prstGeom>
          <a:ln w="76200">
            <a:solidFill>
              <a:srgbClr val="0070C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5" name="Rounded Rectangle 44">
            <a:extLst>
              <a:ext uri="{FF2B5EF4-FFF2-40B4-BE49-F238E27FC236}">
                <a16:creationId xmlns:a16="http://schemas.microsoft.com/office/drawing/2014/main" id="{7010D852-CF7D-034E-A3AA-7A5B92C616E5}"/>
              </a:ext>
            </a:extLst>
          </p:cNvPr>
          <p:cNvSpPr/>
          <p:nvPr/>
        </p:nvSpPr>
        <p:spPr>
          <a:xfrm>
            <a:off x="8766471" y="4342084"/>
            <a:ext cx="1418537" cy="626038"/>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600" b="1" dirty="0">
                <a:effectLst>
                  <a:outerShdw blurRad="50800" dist="38100" dir="2700000" algn="tl" rotWithShape="0">
                    <a:prstClr val="black">
                      <a:alpha val="40000"/>
                    </a:prstClr>
                  </a:outerShdw>
                </a:effectLst>
                <a:latin typeface="Avenir Light" panose="020B0402020203020204" pitchFamily="34" charset="77"/>
              </a:rPr>
              <a:t>Courses</a:t>
            </a:r>
          </a:p>
        </p:txBody>
      </p:sp>
      <p:sp>
        <p:nvSpPr>
          <p:cNvPr id="46" name="Rounded Rectangle 45">
            <a:extLst>
              <a:ext uri="{FF2B5EF4-FFF2-40B4-BE49-F238E27FC236}">
                <a16:creationId xmlns:a16="http://schemas.microsoft.com/office/drawing/2014/main" id="{935BC326-B038-7748-A429-7B07409FAD48}"/>
              </a:ext>
            </a:extLst>
          </p:cNvPr>
          <p:cNvSpPr/>
          <p:nvPr/>
        </p:nvSpPr>
        <p:spPr>
          <a:xfrm>
            <a:off x="8766471" y="2642610"/>
            <a:ext cx="1418537" cy="719666"/>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400" b="1" dirty="0">
                <a:effectLst>
                  <a:outerShdw blurRad="50800" dist="38100" dir="2700000" algn="tl" rotWithShape="0">
                    <a:prstClr val="black">
                      <a:alpha val="40000"/>
                    </a:prstClr>
                  </a:outerShdw>
                </a:effectLst>
                <a:latin typeface="Avenir Light" panose="020B0402020203020204" pitchFamily="34" charset="77"/>
              </a:rPr>
              <a:t>Application Software</a:t>
            </a:r>
          </a:p>
          <a:p>
            <a:pPr algn="ctr"/>
            <a:r>
              <a:rPr lang="en-US" sz="1250" b="1" dirty="0">
                <a:solidFill>
                  <a:srgbClr val="FFFF00"/>
                </a:solidFill>
                <a:effectLst>
                  <a:outerShdw blurRad="50800" dist="38100" dir="2700000" algn="tl" rotWithShape="0">
                    <a:prstClr val="black">
                      <a:alpha val="40000"/>
                    </a:prstClr>
                  </a:outerShdw>
                </a:effectLst>
                <a:latin typeface="Avenir Light" panose="020B0402020203020204" pitchFamily="34" charset="77"/>
              </a:rPr>
              <a:t>Dept Operation</a:t>
            </a:r>
          </a:p>
        </p:txBody>
      </p:sp>
      <p:cxnSp>
        <p:nvCxnSpPr>
          <p:cNvPr id="47" name="Straight Arrow Connector 46">
            <a:extLst>
              <a:ext uri="{FF2B5EF4-FFF2-40B4-BE49-F238E27FC236}">
                <a16:creationId xmlns:a16="http://schemas.microsoft.com/office/drawing/2014/main" id="{AEA0C0FD-1DC7-8C46-A74B-31DC1B0B75D3}"/>
              </a:ext>
            </a:extLst>
          </p:cNvPr>
          <p:cNvCxnSpPr>
            <a:cxnSpLocks/>
            <a:stCxn id="45" idx="0"/>
            <a:endCxn id="46" idx="2"/>
          </p:cNvCxnSpPr>
          <p:nvPr/>
        </p:nvCxnSpPr>
        <p:spPr>
          <a:xfrm flipV="1">
            <a:off x="9475739" y="3362276"/>
            <a:ext cx="0" cy="979808"/>
          </a:xfrm>
          <a:prstGeom prst="straightConnector1">
            <a:avLst/>
          </a:prstGeom>
          <a:ln w="76200">
            <a:solidFill>
              <a:srgbClr val="0070C0"/>
            </a:solidFill>
            <a:headEnd type="triangle"/>
            <a:tailEnd type="triangle"/>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4120232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63601"/>
    </mc:Choice>
    <mc:Fallback xmlns="">
      <p:transition spd="slow" advTm="63601"/>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23E8915-D2AA-4327-A45A-972C3CA957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8302FC3C-9804-4950-B721-5FD704BA60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88952" cy="6858000"/>
          </a:xfrm>
          <a:prstGeom prst="rect">
            <a:avLst/>
          </a:prstGeom>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6B9695BD-ECF6-49CA-8877-8C493193C65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5" y="1828800"/>
            <a:ext cx="0" cy="3200400"/>
          </a:xfrm>
          <a:prstGeom prst="line">
            <a:avLst/>
          </a:prstGeom>
          <a:ln w="1905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pic>
        <p:nvPicPr>
          <p:cNvPr id="14" name="Picture 13">
            <a:extLst>
              <a:ext uri="{FF2B5EF4-FFF2-40B4-BE49-F238E27FC236}">
                <a16:creationId xmlns:a16="http://schemas.microsoft.com/office/drawing/2014/main" id="{3BC6EBB2-9BDC-4075-BA6B-43A9FBF9C8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8605878" y="6228080"/>
            <a:ext cx="993734" cy="762000"/>
          </a:xfrm>
          <a:prstGeom prst="rect">
            <a:avLst/>
          </a:prstGeom>
        </p:spPr>
      </p:pic>
      <p:sp>
        <p:nvSpPr>
          <p:cNvPr id="16" name="Freeform 5">
            <a:extLst>
              <a:ext uri="{FF2B5EF4-FFF2-40B4-BE49-F238E27FC236}">
                <a16:creationId xmlns:a16="http://schemas.microsoft.com/office/drawing/2014/main" id="{F3798573-F27B-47EB-8EA4-7EE34954C2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588" y="0"/>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CD2B0454-B1D8-D947-B262-F1FF784AA504}"/>
              </a:ext>
            </a:extLst>
          </p:cNvPr>
          <p:cNvSpPr>
            <a:spLocks noGrp="1"/>
          </p:cNvSpPr>
          <p:nvPr>
            <p:ph type="title"/>
          </p:nvPr>
        </p:nvSpPr>
        <p:spPr>
          <a:xfrm>
            <a:off x="806195" y="804672"/>
            <a:ext cx="3521359" cy="5248656"/>
          </a:xfrm>
        </p:spPr>
        <p:txBody>
          <a:bodyPr anchor="ctr">
            <a:normAutofit/>
          </a:bodyPr>
          <a:lstStyle/>
          <a:p>
            <a:pPr algn="ctr"/>
            <a:r>
              <a:rPr lang="en-US" dirty="0"/>
              <a:t>What did we cover in the last session?</a:t>
            </a:r>
          </a:p>
        </p:txBody>
      </p:sp>
      <p:sp>
        <p:nvSpPr>
          <p:cNvPr id="3" name="Content Placeholder 2">
            <a:extLst>
              <a:ext uri="{FF2B5EF4-FFF2-40B4-BE49-F238E27FC236}">
                <a16:creationId xmlns:a16="http://schemas.microsoft.com/office/drawing/2014/main" id="{6B16BFD3-6D2E-3C40-BB75-768F54F9C889}"/>
              </a:ext>
            </a:extLst>
          </p:cNvPr>
          <p:cNvSpPr>
            <a:spLocks noGrp="1"/>
          </p:cNvSpPr>
          <p:nvPr>
            <p:ph idx="1"/>
          </p:nvPr>
        </p:nvSpPr>
        <p:spPr>
          <a:xfrm>
            <a:off x="4975861" y="804671"/>
            <a:ext cx="6399930" cy="5248657"/>
          </a:xfrm>
        </p:spPr>
        <p:txBody>
          <a:bodyPr anchor="ctr">
            <a:normAutofit/>
          </a:bodyPr>
          <a:lstStyle/>
          <a:p>
            <a:pPr marL="457200" indent="-457200">
              <a:buClr>
                <a:schemeClr val="accent3"/>
              </a:buClr>
              <a:buFont typeface="+mj-lt"/>
              <a:buAutoNum type="arabicPeriod"/>
            </a:pPr>
            <a:r>
              <a:rPr lang="en-US" b="1" dirty="0"/>
              <a:t>Data &amp; Information </a:t>
            </a:r>
            <a:r>
              <a:rPr lang="en-US" dirty="0"/>
              <a:t>(and Knowledge)</a:t>
            </a:r>
          </a:p>
          <a:p>
            <a:pPr marL="457200" indent="-457200">
              <a:buClr>
                <a:schemeClr val="accent3"/>
              </a:buClr>
              <a:buFont typeface="+mj-lt"/>
              <a:buAutoNum type="arabicPeriod"/>
            </a:pPr>
            <a:r>
              <a:rPr lang="en-US" b="1" dirty="0"/>
              <a:t>Overview of Database Applications</a:t>
            </a:r>
          </a:p>
          <a:p>
            <a:pPr lvl="1">
              <a:buClr>
                <a:schemeClr val="accent3"/>
              </a:buClr>
            </a:pPr>
            <a:r>
              <a:rPr lang="en-US" dirty="0"/>
              <a:t>Anatomy of Database Applications (in terms of capability)</a:t>
            </a:r>
          </a:p>
          <a:p>
            <a:pPr lvl="1">
              <a:buClr>
                <a:schemeClr val="accent3"/>
              </a:buClr>
            </a:pPr>
            <a:r>
              <a:rPr lang="en-US" dirty="0"/>
              <a:t>Architectures used to implement Database Applications</a:t>
            </a:r>
          </a:p>
          <a:p>
            <a:pPr marL="457200" indent="-457200">
              <a:buClr>
                <a:schemeClr val="accent3"/>
              </a:buClr>
              <a:buFont typeface="+mj-lt"/>
              <a:buAutoNum type="arabicPeriod"/>
            </a:pPr>
            <a:r>
              <a:rPr lang="en-US" b="1" dirty="0"/>
              <a:t>Dimensions of Quality Information</a:t>
            </a:r>
          </a:p>
          <a:p>
            <a:pPr marL="457200" indent="-457200">
              <a:buClr>
                <a:schemeClr val="accent3"/>
              </a:buClr>
              <a:buFont typeface="+mj-lt"/>
              <a:buAutoNum type="arabicPeriod"/>
            </a:pPr>
            <a:r>
              <a:rPr lang="en-US" b="1" dirty="0"/>
              <a:t>Data Management Lifecycle &amp; Processing</a:t>
            </a:r>
          </a:p>
          <a:p>
            <a:pPr lvl="1">
              <a:buClr>
                <a:schemeClr val="accent3"/>
              </a:buClr>
            </a:pPr>
            <a:r>
              <a:rPr lang="en-US" dirty="0"/>
              <a:t>Collection </a:t>
            </a:r>
            <a:r>
              <a:rPr lang="en-US" dirty="0">
                <a:sym typeface="Wingdings" pitchFamily="2" charset="2"/>
              </a:rPr>
              <a:t> Storage  Processing  Sharing  Presentation</a:t>
            </a:r>
          </a:p>
          <a:p>
            <a:pPr lvl="1">
              <a:buClr>
                <a:schemeClr val="accent3"/>
              </a:buClr>
            </a:pPr>
            <a:r>
              <a:rPr lang="en-US" dirty="0"/>
              <a:t>Four (4) Types of Data Processing</a:t>
            </a:r>
          </a:p>
        </p:txBody>
      </p:sp>
    </p:spTree>
    <p:custDataLst>
      <p:tags r:id="rId1"/>
    </p:custDataLst>
    <p:extLst>
      <p:ext uri="{BB962C8B-B14F-4D97-AF65-F5344CB8AC3E}">
        <p14:creationId xmlns:p14="http://schemas.microsoft.com/office/powerpoint/2010/main" val="4106788062"/>
      </p:ext>
    </p:extLst>
  </p:cSld>
  <p:clrMapOvr>
    <a:masterClrMapping/>
  </p:clrMapOvr>
  <mc:AlternateContent xmlns:mc="http://schemas.openxmlformats.org/markup-compatibility/2006" xmlns:p14="http://schemas.microsoft.com/office/powerpoint/2010/main">
    <mc:Choice Requires="p14">
      <p:transition spd="slow" p14:dur="2000" advTm="39228"/>
    </mc:Choice>
    <mc:Fallback xmlns="">
      <p:transition spd="slow" advTm="3922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74CD14DB-BB81-479F-A1FC-1C75640E9F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1" name="Rectangle 20">
            <a:extLst>
              <a:ext uri="{FF2B5EF4-FFF2-40B4-BE49-F238E27FC236}">
                <a16:creationId xmlns:a16="http://schemas.microsoft.com/office/drawing/2014/main" id="{C943A91B-7CA7-4592-A975-73B1BF8C4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3" name="Freeform 7">
            <a:extLst>
              <a:ext uri="{FF2B5EF4-FFF2-40B4-BE49-F238E27FC236}">
                <a16:creationId xmlns:a16="http://schemas.microsoft.com/office/drawing/2014/main" id="{EC471314-E46A-414B-8D91-74880E84F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 useBgFill="1">
        <p:nvSpPr>
          <p:cNvPr id="25" name="Freeform: Shape 24">
            <a:extLst>
              <a:ext uri="{FF2B5EF4-FFF2-40B4-BE49-F238E27FC236}">
                <a16:creationId xmlns:a16="http://schemas.microsoft.com/office/drawing/2014/main" id="{6A681326-1C9D-44A3-A627-3871BDAE41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2" name="Title 1">
            <a:extLst>
              <a:ext uri="{FF2B5EF4-FFF2-40B4-BE49-F238E27FC236}">
                <a16:creationId xmlns:a16="http://schemas.microsoft.com/office/drawing/2014/main" id="{F0DEE976-E94D-D245-857E-6FDFCE93F87E}"/>
              </a:ext>
            </a:extLst>
          </p:cNvPr>
          <p:cNvSpPr>
            <a:spLocks noGrp="1"/>
          </p:cNvSpPr>
          <p:nvPr>
            <p:ph type="title"/>
          </p:nvPr>
        </p:nvSpPr>
        <p:spPr>
          <a:xfrm>
            <a:off x="1103311" y="452718"/>
            <a:ext cx="9081697" cy="1400530"/>
          </a:xfrm>
        </p:spPr>
        <p:txBody>
          <a:bodyPr anchor="ctr">
            <a:normAutofit/>
          </a:bodyPr>
          <a:lstStyle/>
          <a:p>
            <a:r>
              <a:rPr lang="en-US" dirty="0">
                <a:solidFill>
                  <a:srgbClr val="FFFFFF"/>
                </a:solidFill>
              </a:rPr>
              <a:t>Database Systems</a:t>
            </a:r>
          </a:p>
        </p:txBody>
      </p:sp>
      <p:sp>
        <p:nvSpPr>
          <p:cNvPr id="5" name="Rectangle 4">
            <a:extLst>
              <a:ext uri="{FF2B5EF4-FFF2-40B4-BE49-F238E27FC236}">
                <a16:creationId xmlns:a16="http://schemas.microsoft.com/office/drawing/2014/main" id="{952A457E-FC6E-184D-B7D4-FFA4D04138F1}"/>
              </a:ext>
            </a:extLst>
          </p:cNvPr>
          <p:cNvSpPr/>
          <p:nvPr/>
        </p:nvSpPr>
        <p:spPr>
          <a:xfrm>
            <a:off x="10437812" y="-1"/>
            <a:ext cx="685800" cy="1143001"/>
          </a:xfrm>
          <a:prstGeom prst="rect">
            <a:avLst/>
          </a:prstGeom>
          <a:solidFill>
            <a:schemeClr val="accent3">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0" name="Group 29">
            <a:extLst>
              <a:ext uri="{FF2B5EF4-FFF2-40B4-BE49-F238E27FC236}">
                <a16:creationId xmlns:a16="http://schemas.microsoft.com/office/drawing/2014/main" id="{D3BA224D-E769-A74C-8346-692A183EB93F}"/>
              </a:ext>
            </a:extLst>
          </p:cNvPr>
          <p:cNvGrpSpPr/>
          <p:nvPr/>
        </p:nvGrpSpPr>
        <p:grpSpPr>
          <a:xfrm>
            <a:off x="-176022" y="5829300"/>
            <a:ext cx="4036613" cy="1000647"/>
            <a:chOff x="-176022" y="5785767"/>
            <a:chExt cx="4036613" cy="1000647"/>
          </a:xfrm>
        </p:grpSpPr>
        <p:sp>
          <p:nvSpPr>
            <p:cNvPr id="31" name="Rounded Rectangle 30">
              <a:extLst>
                <a:ext uri="{FF2B5EF4-FFF2-40B4-BE49-F238E27FC236}">
                  <a16:creationId xmlns:a16="http://schemas.microsoft.com/office/drawing/2014/main" id="{C85CDBF2-831C-AB47-B5B0-05C6AFE2234F}"/>
                </a:ext>
              </a:extLst>
            </p:cNvPr>
            <p:cNvSpPr/>
            <p:nvPr/>
          </p:nvSpPr>
          <p:spPr>
            <a:xfrm>
              <a:off x="-176022" y="5922534"/>
              <a:ext cx="3993749" cy="719566"/>
            </a:xfrm>
            <a:prstGeom prst="roundRect">
              <a:avLst/>
            </a:prstGeom>
            <a:solidFill>
              <a:schemeClr val="accent5">
                <a:lumMod val="5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75000"/>
                  </a:schemeClr>
                </a:solidFill>
              </a:endParaRPr>
            </a:p>
          </p:txBody>
        </p:sp>
        <p:sp>
          <p:nvSpPr>
            <p:cNvPr id="32" name="TextBox 31">
              <a:extLst>
                <a:ext uri="{FF2B5EF4-FFF2-40B4-BE49-F238E27FC236}">
                  <a16:creationId xmlns:a16="http://schemas.microsoft.com/office/drawing/2014/main" id="{7D4AEB3A-9D87-124B-9D81-32D60503C71C}"/>
                </a:ext>
              </a:extLst>
            </p:cNvPr>
            <p:cNvSpPr txBox="1"/>
            <p:nvPr/>
          </p:nvSpPr>
          <p:spPr>
            <a:xfrm>
              <a:off x="1215865" y="6066873"/>
              <a:ext cx="2644726" cy="430887"/>
            </a:xfrm>
            <a:prstGeom prst="rect">
              <a:avLst/>
            </a:prstGeom>
            <a:noFill/>
          </p:spPr>
          <p:txBody>
            <a:bodyPr wrap="square" rtlCol="0">
              <a:spAutoFit/>
            </a:bodyPr>
            <a:lstStyle/>
            <a:p>
              <a:r>
                <a:rPr lang="en-US" sz="1100" i="1" dirty="0">
                  <a:solidFill>
                    <a:schemeClr val="accent5">
                      <a:lumMod val="40000"/>
                      <a:lumOff val="60000"/>
                    </a:schemeClr>
                  </a:solidFill>
                  <a:latin typeface="Avenir Book" panose="02000503020000020003" pitchFamily="2" charset="0"/>
                </a:rPr>
                <a:t>Information Technology Department</a:t>
              </a:r>
            </a:p>
            <a:p>
              <a:r>
                <a:rPr lang="en-US" sz="1100" i="1" dirty="0">
                  <a:solidFill>
                    <a:schemeClr val="accent5">
                      <a:lumMod val="40000"/>
                      <a:lumOff val="60000"/>
                    </a:schemeClr>
                  </a:solidFill>
                  <a:latin typeface="Avenir Book" panose="02000503020000020003" pitchFamily="2" charset="0"/>
                </a:rPr>
                <a:t>De La Salle University</a:t>
              </a:r>
            </a:p>
          </p:txBody>
        </p:sp>
        <p:sp>
          <p:nvSpPr>
            <p:cNvPr id="33" name="Oval 32">
              <a:extLst>
                <a:ext uri="{FF2B5EF4-FFF2-40B4-BE49-F238E27FC236}">
                  <a16:creationId xmlns:a16="http://schemas.microsoft.com/office/drawing/2014/main" id="{AA5B8DD2-B2AF-0B4E-B322-C54E4949C6D4}"/>
                </a:ext>
              </a:extLst>
            </p:cNvPr>
            <p:cNvSpPr/>
            <p:nvPr/>
          </p:nvSpPr>
          <p:spPr>
            <a:xfrm>
              <a:off x="216904" y="6079151"/>
              <a:ext cx="417600" cy="4176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5AAEDF5F-41F4-C34B-80B7-FC99218F3894}"/>
                </a:ext>
              </a:extLst>
            </p:cNvPr>
            <p:cNvSpPr/>
            <p:nvPr/>
          </p:nvSpPr>
          <p:spPr>
            <a:xfrm>
              <a:off x="757038" y="6074899"/>
              <a:ext cx="428400" cy="4261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5" name="Picture 2">
              <a:extLst>
                <a:ext uri="{FF2B5EF4-FFF2-40B4-BE49-F238E27FC236}">
                  <a16:creationId xmlns:a16="http://schemas.microsoft.com/office/drawing/2014/main" id="{41D499EC-A8C2-D24E-9B53-C87535C2A587}"/>
                </a:ext>
              </a:extLst>
            </p:cNvPr>
            <p:cNvPicPr>
              <a:picLocks noChangeAspect="1" noChangeArrowheads="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93631" y="5785767"/>
              <a:ext cx="1000647" cy="1000647"/>
            </a:xfrm>
            <a:prstGeom prst="rect">
              <a:avLst/>
            </a:prstGeom>
            <a:noFill/>
            <a:extLst>
              <a:ext uri="{909E8E84-426E-40DD-AFC4-6F175D3DCCD1}">
                <a14:hiddenFill xmlns:a14="http://schemas.microsoft.com/office/drawing/2010/main">
                  <a:solidFill>
                    <a:srgbClr val="FFFFFF"/>
                  </a:solidFill>
                </a14:hiddenFill>
              </a:ext>
            </a:extLst>
          </p:spPr>
        </p:pic>
      </p:grpSp>
      <p:sp>
        <p:nvSpPr>
          <p:cNvPr id="48" name="Rounded Rectangle 47">
            <a:extLst>
              <a:ext uri="{FF2B5EF4-FFF2-40B4-BE49-F238E27FC236}">
                <a16:creationId xmlns:a16="http://schemas.microsoft.com/office/drawing/2014/main" id="{3560ACF9-D3CE-C341-84C5-5B65F7A0FAD6}"/>
              </a:ext>
            </a:extLst>
          </p:cNvPr>
          <p:cNvSpPr/>
          <p:nvPr/>
        </p:nvSpPr>
        <p:spPr>
          <a:xfrm>
            <a:off x="2022443" y="4011003"/>
            <a:ext cx="8162565" cy="372669"/>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600" b="1" dirty="0">
                <a:effectLst>
                  <a:outerShdw blurRad="50800" dist="38100" dir="2700000" algn="tl" rotWithShape="0">
                    <a:prstClr val="black">
                      <a:alpha val="40000"/>
                    </a:prstClr>
                  </a:outerShdw>
                </a:effectLst>
                <a:latin typeface="Avenir Light" panose="020B0402020203020204" pitchFamily="34" charset="77"/>
              </a:rPr>
              <a:t>DBMS</a:t>
            </a:r>
          </a:p>
        </p:txBody>
      </p:sp>
      <p:sp>
        <p:nvSpPr>
          <p:cNvPr id="49" name="Rounded Rectangle 48">
            <a:extLst>
              <a:ext uri="{FF2B5EF4-FFF2-40B4-BE49-F238E27FC236}">
                <a16:creationId xmlns:a16="http://schemas.microsoft.com/office/drawing/2014/main" id="{EEBC31E9-44A0-0941-BD6C-800887642F51}"/>
              </a:ext>
            </a:extLst>
          </p:cNvPr>
          <p:cNvSpPr/>
          <p:nvPr/>
        </p:nvSpPr>
        <p:spPr>
          <a:xfrm>
            <a:off x="2022437" y="2631318"/>
            <a:ext cx="1945210" cy="719666"/>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400" b="1" dirty="0">
                <a:effectLst>
                  <a:outerShdw blurRad="50800" dist="38100" dir="2700000" algn="tl" rotWithShape="0">
                    <a:prstClr val="black">
                      <a:alpha val="40000"/>
                    </a:prstClr>
                  </a:outerShdw>
                </a:effectLst>
                <a:latin typeface="Avenir Light" panose="020B0402020203020204" pitchFamily="34" charset="77"/>
              </a:rPr>
              <a:t>Application Software</a:t>
            </a:r>
          </a:p>
          <a:p>
            <a:pPr algn="ctr"/>
            <a:r>
              <a:rPr lang="en-US" sz="1400" b="1" dirty="0">
                <a:solidFill>
                  <a:srgbClr val="FFFF00"/>
                </a:solidFill>
                <a:effectLst>
                  <a:outerShdw blurRad="50800" dist="38100" dir="2700000" algn="tl" rotWithShape="0">
                    <a:prstClr val="black">
                      <a:alpha val="40000"/>
                    </a:prstClr>
                  </a:outerShdw>
                </a:effectLst>
                <a:latin typeface="Avenir Light" panose="020B0402020203020204" pitchFamily="34" charset="77"/>
              </a:rPr>
              <a:t>Student Registration</a:t>
            </a:r>
          </a:p>
        </p:txBody>
      </p:sp>
      <p:cxnSp>
        <p:nvCxnSpPr>
          <p:cNvPr id="50" name="Straight Arrow Connector 49">
            <a:extLst>
              <a:ext uri="{FF2B5EF4-FFF2-40B4-BE49-F238E27FC236}">
                <a16:creationId xmlns:a16="http://schemas.microsoft.com/office/drawing/2014/main" id="{3F666ED9-B166-5640-ACE5-6CAF02CEA569}"/>
              </a:ext>
            </a:extLst>
          </p:cNvPr>
          <p:cNvCxnSpPr>
            <a:cxnSpLocks/>
            <a:endCxn id="49" idx="2"/>
          </p:cNvCxnSpPr>
          <p:nvPr/>
        </p:nvCxnSpPr>
        <p:spPr>
          <a:xfrm flipV="1">
            <a:off x="2995042" y="3350984"/>
            <a:ext cx="0" cy="660018"/>
          </a:xfrm>
          <a:prstGeom prst="straightConnector1">
            <a:avLst/>
          </a:prstGeom>
          <a:ln w="76200">
            <a:solidFill>
              <a:srgbClr val="0070C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51" name="Rounded Rectangle 50">
            <a:extLst>
              <a:ext uri="{FF2B5EF4-FFF2-40B4-BE49-F238E27FC236}">
                <a16:creationId xmlns:a16="http://schemas.microsoft.com/office/drawing/2014/main" id="{1F3A8217-C088-9D46-8A31-D4BB44A5BB54}"/>
              </a:ext>
            </a:extLst>
          </p:cNvPr>
          <p:cNvSpPr/>
          <p:nvPr/>
        </p:nvSpPr>
        <p:spPr>
          <a:xfrm>
            <a:off x="5592538" y="2631318"/>
            <a:ext cx="1418537" cy="719666"/>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400" b="1" dirty="0">
                <a:effectLst>
                  <a:outerShdw blurRad="50800" dist="38100" dir="2700000" algn="tl" rotWithShape="0">
                    <a:prstClr val="black">
                      <a:alpha val="40000"/>
                    </a:prstClr>
                  </a:outerShdw>
                </a:effectLst>
                <a:latin typeface="Avenir Light" panose="020B0402020203020204" pitchFamily="34" charset="77"/>
              </a:rPr>
              <a:t>Application Software</a:t>
            </a:r>
          </a:p>
          <a:p>
            <a:pPr algn="ctr"/>
            <a:r>
              <a:rPr lang="en-US" sz="1400" b="1" dirty="0">
                <a:solidFill>
                  <a:srgbClr val="FFFF00"/>
                </a:solidFill>
                <a:effectLst>
                  <a:outerShdw blurRad="50800" dist="38100" dir="2700000" algn="tl" rotWithShape="0">
                    <a:prstClr val="black">
                      <a:alpha val="40000"/>
                    </a:prstClr>
                  </a:outerShdw>
                </a:effectLst>
                <a:latin typeface="Avenir Light" panose="020B0402020203020204" pitchFamily="34" charset="77"/>
              </a:rPr>
              <a:t>Course Profile</a:t>
            </a:r>
          </a:p>
        </p:txBody>
      </p:sp>
      <p:cxnSp>
        <p:nvCxnSpPr>
          <p:cNvPr id="52" name="Straight Arrow Connector 51">
            <a:extLst>
              <a:ext uri="{FF2B5EF4-FFF2-40B4-BE49-F238E27FC236}">
                <a16:creationId xmlns:a16="http://schemas.microsoft.com/office/drawing/2014/main" id="{E540EC54-52A3-B54E-AFBD-11C406FBADB6}"/>
              </a:ext>
            </a:extLst>
          </p:cNvPr>
          <p:cNvCxnSpPr>
            <a:cxnSpLocks/>
            <a:endCxn id="51" idx="2"/>
          </p:cNvCxnSpPr>
          <p:nvPr/>
        </p:nvCxnSpPr>
        <p:spPr>
          <a:xfrm flipV="1">
            <a:off x="6301806" y="3350984"/>
            <a:ext cx="0" cy="673558"/>
          </a:xfrm>
          <a:prstGeom prst="straightConnector1">
            <a:avLst/>
          </a:prstGeom>
          <a:ln w="76200">
            <a:solidFill>
              <a:srgbClr val="0070C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53" name="Rounded Rectangle 52">
            <a:extLst>
              <a:ext uri="{FF2B5EF4-FFF2-40B4-BE49-F238E27FC236}">
                <a16:creationId xmlns:a16="http://schemas.microsoft.com/office/drawing/2014/main" id="{AFDA6821-C2B5-D14C-92B3-3DC15AE2BD62}"/>
              </a:ext>
            </a:extLst>
          </p:cNvPr>
          <p:cNvSpPr/>
          <p:nvPr/>
        </p:nvSpPr>
        <p:spPr>
          <a:xfrm>
            <a:off x="4067851" y="2631318"/>
            <a:ext cx="1398736" cy="719666"/>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400" b="1" dirty="0">
                <a:effectLst>
                  <a:outerShdw blurRad="50800" dist="38100" dir="2700000" algn="tl" rotWithShape="0">
                    <a:prstClr val="black">
                      <a:alpha val="40000"/>
                    </a:prstClr>
                  </a:outerShdw>
                </a:effectLst>
                <a:latin typeface="Avenir Light" panose="020B0402020203020204" pitchFamily="34" charset="77"/>
              </a:rPr>
              <a:t>Application Software</a:t>
            </a:r>
          </a:p>
          <a:p>
            <a:pPr algn="ctr"/>
            <a:r>
              <a:rPr lang="en-US" sz="1400" b="1" dirty="0">
                <a:solidFill>
                  <a:srgbClr val="FFFF00"/>
                </a:solidFill>
                <a:effectLst>
                  <a:outerShdw blurRad="50800" dist="38100" dir="2700000" algn="tl" rotWithShape="0">
                    <a:prstClr val="black">
                      <a:alpha val="40000"/>
                    </a:prstClr>
                  </a:outerShdw>
                </a:effectLst>
                <a:latin typeface="Avenir Light" panose="020B0402020203020204" pitchFamily="34" charset="77"/>
              </a:rPr>
              <a:t>Enrollment</a:t>
            </a:r>
          </a:p>
        </p:txBody>
      </p:sp>
      <p:cxnSp>
        <p:nvCxnSpPr>
          <p:cNvPr id="54" name="Straight Arrow Connector 53">
            <a:extLst>
              <a:ext uri="{FF2B5EF4-FFF2-40B4-BE49-F238E27FC236}">
                <a16:creationId xmlns:a16="http://schemas.microsoft.com/office/drawing/2014/main" id="{EECFB526-06D5-054F-A0E1-E6D60CC95B31}"/>
              </a:ext>
            </a:extLst>
          </p:cNvPr>
          <p:cNvCxnSpPr>
            <a:cxnSpLocks/>
            <a:endCxn id="53" idx="2"/>
          </p:cNvCxnSpPr>
          <p:nvPr/>
        </p:nvCxnSpPr>
        <p:spPr>
          <a:xfrm flipH="1" flipV="1">
            <a:off x="4767220" y="3350984"/>
            <a:ext cx="11563" cy="673558"/>
          </a:xfrm>
          <a:prstGeom prst="straightConnector1">
            <a:avLst/>
          </a:prstGeom>
          <a:ln w="76200">
            <a:solidFill>
              <a:srgbClr val="0070C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55" name="Rounded Rectangle 54">
            <a:extLst>
              <a:ext uri="{FF2B5EF4-FFF2-40B4-BE49-F238E27FC236}">
                <a16:creationId xmlns:a16="http://schemas.microsoft.com/office/drawing/2014/main" id="{FAC81B22-27D5-9140-8BE4-055E37D6CFE2}"/>
              </a:ext>
            </a:extLst>
          </p:cNvPr>
          <p:cNvSpPr/>
          <p:nvPr/>
        </p:nvSpPr>
        <p:spPr>
          <a:xfrm>
            <a:off x="7217430" y="2631318"/>
            <a:ext cx="1418537" cy="719666"/>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400" b="1" dirty="0">
                <a:effectLst>
                  <a:outerShdw blurRad="50800" dist="38100" dir="2700000" algn="tl" rotWithShape="0">
                    <a:prstClr val="black">
                      <a:alpha val="40000"/>
                    </a:prstClr>
                  </a:outerShdw>
                </a:effectLst>
                <a:latin typeface="Avenir Light" panose="020B0402020203020204" pitchFamily="34" charset="77"/>
              </a:rPr>
              <a:t>Application Software</a:t>
            </a:r>
          </a:p>
          <a:p>
            <a:pPr algn="ctr"/>
            <a:r>
              <a:rPr lang="en-US" sz="1400" b="1" dirty="0">
                <a:solidFill>
                  <a:srgbClr val="FFFF00"/>
                </a:solidFill>
                <a:effectLst>
                  <a:outerShdw blurRad="50800" dist="38100" dir="2700000" algn="tl" rotWithShape="0">
                    <a:prstClr val="black">
                      <a:alpha val="40000"/>
                    </a:prstClr>
                  </a:outerShdw>
                </a:effectLst>
                <a:latin typeface="Avenir Light" panose="020B0402020203020204" pitchFamily="34" charset="77"/>
              </a:rPr>
              <a:t>Student Org</a:t>
            </a:r>
          </a:p>
        </p:txBody>
      </p:sp>
      <p:cxnSp>
        <p:nvCxnSpPr>
          <p:cNvPr id="56" name="Straight Arrow Connector 55">
            <a:extLst>
              <a:ext uri="{FF2B5EF4-FFF2-40B4-BE49-F238E27FC236}">
                <a16:creationId xmlns:a16="http://schemas.microsoft.com/office/drawing/2014/main" id="{EA16560A-BBD3-F146-A16C-3BF526C627AE}"/>
              </a:ext>
            </a:extLst>
          </p:cNvPr>
          <p:cNvCxnSpPr>
            <a:cxnSpLocks/>
            <a:endCxn id="55" idx="2"/>
          </p:cNvCxnSpPr>
          <p:nvPr/>
        </p:nvCxnSpPr>
        <p:spPr>
          <a:xfrm flipV="1">
            <a:off x="7926698" y="3350984"/>
            <a:ext cx="0" cy="673558"/>
          </a:xfrm>
          <a:prstGeom prst="straightConnector1">
            <a:avLst/>
          </a:prstGeom>
          <a:ln w="76200">
            <a:solidFill>
              <a:srgbClr val="0070C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57" name="Rounded Rectangle 56">
            <a:extLst>
              <a:ext uri="{FF2B5EF4-FFF2-40B4-BE49-F238E27FC236}">
                <a16:creationId xmlns:a16="http://schemas.microsoft.com/office/drawing/2014/main" id="{01F32E3B-0835-8542-8885-833A6896D007}"/>
              </a:ext>
            </a:extLst>
          </p:cNvPr>
          <p:cNvSpPr/>
          <p:nvPr/>
        </p:nvSpPr>
        <p:spPr>
          <a:xfrm>
            <a:off x="8766471" y="2631318"/>
            <a:ext cx="1418537" cy="719666"/>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400" b="1" dirty="0">
                <a:effectLst>
                  <a:outerShdw blurRad="50800" dist="38100" dir="2700000" algn="tl" rotWithShape="0">
                    <a:prstClr val="black">
                      <a:alpha val="40000"/>
                    </a:prstClr>
                  </a:outerShdw>
                </a:effectLst>
                <a:latin typeface="Avenir Light" panose="020B0402020203020204" pitchFamily="34" charset="77"/>
              </a:rPr>
              <a:t>Application Software</a:t>
            </a:r>
          </a:p>
          <a:p>
            <a:pPr algn="ctr"/>
            <a:r>
              <a:rPr lang="en-US" sz="1250" b="1" dirty="0">
                <a:solidFill>
                  <a:srgbClr val="FFFF00"/>
                </a:solidFill>
                <a:effectLst>
                  <a:outerShdw blurRad="50800" dist="38100" dir="2700000" algn="tl" rotWithShape="0">
                    <a:prstClr val="black">
                      <a:alpha val="40000"/>
                    </a:prstClr>
                  </a:outerShdw>
                </a:effectLst>
                <a:latin typeface="Avenir Light" panose="020B0402020203020204" pitchFamily="34" charset="77"/>
              </a:rPr>
              <a:t>Dept Operation</a:t>
            </a:r>
          </a:p>
        </p:txBody>
      </p:sp>
      <p:cxnSp>
        <p:nvCxnSpPr>
          <p:cNvPr id="58" name="Straight Arrow Connector 57">
            <a:extLst>
              <a:ext uri="{FF2B5EF4-FFF2-40B4-BE49-F238E27FC236}">
                <a16:creationId xmlns:a16="http://schemas.microsoft.com/office/drawing/2014/main" id="{969D3BF9-7FA8-AE42-8FF7-30A796331C8C}"/>
              </a:ext>
            </a:extLst>
          </p:cNvPr>
          <p:cNvCxnSpPr>
            <a:cxnSpLocks/>
            <a:endCxn id="57" idx="2"/>
          </p:cNvCxnSpPr>
          <p:nvPr/>
        </p:nvCxnSpPr>
        <p:spPr>
          <a:xfrm flipV="1">
            <a:off x="9475739" y="3350984"/>
            <a:ext cx="0" cy="660018"/>
          </a:xfrm>
          <a:prstGeom prst="straightConnector1">
            <a:avLst/>
          </a:prstGeom>
          <a:ln w="76200">
            <a:solidFill>
              <a:srgbClr val="0070C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59" name="Rounded Rectangle 58">
            <a:extLst>
              <a:ext uri="{FF2B5EF4-FFF2-40B4-BE49-F238E27FC236}">
                <a16:creationId xmlns:a16="http://schemas.microsoft.com/office/drawing/2014/main" id="{7C8AE59B-B5AF-0649-8C8E-878FB1D93BAE}"/>
              </a:ext>
            </a:extLst>
          </p:cNvPr>
          <p:cNvSpPr/>
          <p:nvPr/>
        </p:nvSpPr>
        <p:spPr>
          <a:xfrm>
            <a:off x="2022443" y="4463153"/>
            <a:ext cx="8162565" cy="1453669"/>
          </a:xfrm>
          <a:prstGeom prst="roundRect">
            <a:avLst/>
          </a:prstGeom>
        </p:spPr>
        <p:style>
          <a:lnRef idx="1">
            <a:schemeClr val="accent5"/>
          </a:lnRef>
          <a:fillRef idx="2">
            <a:schemeClr val="accent5"/>
          </a:fillRef>
          <a:effectRef idx="1">
            <a:schemeClr val="accent5"/>
          </a:effectRef>
          <a:fontRef idx="minor">
            <a:schemeClr val="dk1"/>
          </a:fontRef>
        </p:style>
        <p:txBody>
          <a:bodyPr rtlCol="0" anchor="t"/>
          <a:lstStyle/>
          <a:p>
            <a:pPr algn="ctr"/>
            <a:r>
              <a:rPr lang="en-US" sz="1600" b="1" dirty="0">
                <a:solidFill>
                  <a:schemeClr val="tx1"/>
                </a:solidFill>
                <a:effectLst>
                  <a:outerShdw blurRad="50800" dist="38100" dir="2700000" algn="tl" rotWithShape="0">
                    <a:prstClr val="black">
                      <a:alpha val="40000"/>
                    </a:prstClr>
                  </a:outerShdw>
                </a:effectLst>
                <a:latin typeface="Avenir Light" panose="020B0402020203020204" pitchFamily="34" charset="77"/>
              </a:rPr>
              <a:t>Database</a:t>
            </a:r>
          </a:p>
        </p:txBody>
      </p:sp>
      <p:sp>
        <p:nvSpPr>
          <p:cNvPr id="60" name="Rounded Rectangle 59">
            <a:extLst>
              <a:ext uri="{FF2B5EF4-FFF2-40B4-BE49-F238E27FC236}">
                <a16:creationId xmlns:a16="http://schemas.microsoft.com/office/drawing/2014/main" id="{277AA93E-FC5A-4F49-B3D2-07FE8A3B5585}"/>
              </a:ext>
            </a:extLst>
          </p:cNvPr>
          <p:cNvSpPr/>
          <p:nvPr/>
        </p:nvSpPr>
        <p:spPr>
          <a:xfrm>
            <a:off x="6905941" y="4959061"/>
            <a:ext cx="1418537" cy="626038"/>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600" b="1" dirty="0">
                <a:effectLst>
                  <a:outerShdw blurRad="50800" dist="38100" dir="2700000" algn="tl" rotWithShape="0">
                    <a:prstClr val="black">
                      <a:alpha val="40000"/>
                    </a:prstClr>
                  </a:outerShdw>
                </a:effectLst>
                <a:latin typeface="Avenir Light" panose="020B0402020203020204" pitchFamily="34" charset="77"/>
              </a:rPr>
              <a:t>Courses</a:t>
            </a:r>
          </a:p>
        </p:txBody>
      </p:sp>
      <p:sp>
        <p:nvSpPr>
          <p:cNvPr id="61" name="Rounded Rectangle 60">
            <a:extLst>
              <a:ext uri="{FF2B5EF4-FFF2-40B4-BE49-F238E27FC236}">
                <a16:creationId xmlns:a16="http://schemas.microsoft.com/office/drawing/2014/main" id="{8076D8CC-0596-7441-844F-CF8890E70047}"/>
              </a:ext>
            </a:extLst>
          </p:cNvPr>
          <p:cNvSpPr/>
          <p:nvPr/>
        </p:nvSpPr>
        <p:spPr>
          <a:xfrm>
            <a:off x="5380827" y="4959061"/>
            <a:ext cx="1398736" cy="626038"/>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600" b="1" dirty="0">
                <a:effectLst>
                  <a:outerShdw blurRad="50800" dist="38100" dir="2700000" algn="tl" rotWithShape="0">
                    <a:prstClr val="black">
                      <a:alpha val="40000"/>
                    </a:prstClr>
                  </a:outerShdw>
                </a:effectLst>
                <a:latin typeface="Avenir Light" panose="020B0402020203020204" pitchFamily="34" charset="77"/>
              </a:rPr>
              <a:t>Enrollment</a:t>
            </a:r>
          </a:p>
        </p:txBody>
      </p:sp>
      <p:sp>
        <p:nvSpPr>
          <p:cNvPr id="62" name="Rounded Rectangle 61">
            <a:extLst>
              <a:ext uri="{FF2B5EF4-FFF2-40B4-BE49-F238E27FC236}">
                <a16:creationId xmlns:a16="http://schemas.microsoft.com/office/drawing/2014/main" id="{B7C5560A-4F2A-994B-88FC-408A2E8C2A1A}"/>
              </a:ext>
            </a:extLst>
          </p:cNvPr>
          <p:cNvSpPr/>
          <p:nvPr/>
        </p:nvSpPr>
        <p:spPr>
          <a:xfrm>
            <a:off x="3721286" y="4959061"/>
            <a:ext cx="1533164" cy="626038"/>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600" b="1" dirty="0">
                <a:effectLst>
                  <a:outerShdw blurRad="50800" dist="38100" dir="2700000" algn="tl" rotWithShape="0">
                    <a:prstClr val="black">
                      <a:alpha val="40000"/>
                    </a:prstClr>
                  </a:outerShdw>
                </a:effectLst>
                <a:latin typeface="Avenir Light" panose="020B0402020203020204" pitchFamily="34" charset="77"/>
              </a:rPr>
              <a:t>Student</a:t>
            </a:r>
          </a:p>
        </p:txBody>
      </p:sp>
    </p:spTree>
    <p:custDataLst>
      <p:tags r:id="rId1"/>
    </p:custDataLst>
    <p:extLst>
      <p:ext uri="{BB962C8B-B14F-4D97-AF65-F5344CB8AC3E}">
        <p14:creationId xmlns:p14="http://schemas.microsoft.com/office/powerpoint/2010/main" val="131597118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63601"/>
    </mc:Choice>
    <mc:Fallback xmlns="">
      <p:transition spd="slow" advTm="63601"/>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0"/>
                                        </p:tgtEl>
                                        <p:attrNameLst>
                                          <p:attrName>style.visibility</p:attrName>
                                        </p:attrNameLst>
                                      </p:cBhvr>
                                      <p:to>
                                        <p:strVal val="visible"/>
                                      </p:to>
                                    </p:set>
                                    <p:animEffect transition="in" filter="fade">
                                      <p:cBhvr>
                                        <p:cTn id="7" dur="500"/>
                                        <p:tgtEl>
                                          <p:spTgt spid="50"/>
                                        </p:tgtEl>
                                      </p:cBhvr>
                                    </p:animEffect>
                                  </p:childTnLst>
                                </p:cTn>
                              </p:par>
                              <p:par>
                                <p:cTn id="8" presetID="10" presetClass="entr" presetSubtype="0" fill="hold" nodeType="withEffect">
                                  <p:stCondLst>
                                    <p:cond delay="0"/>
                                  </p:stCondLst>
                                  <p:childTnLst>
                                    <p:set>
                                      <p:cBhvr>
                                        <p:cTn id="9" dur="1" fill="hold">
                                          <p:stCondLst>
                                            <p:cond delay="0"/>
                                          </p:stCondLst>
                                        </p:cTn>
                                        <p:tgtEl>
                                          <p:spTgt spid="54"/>
                                        </p:tgtEl>
                                        <p:attrNameLst>
                                          <p:attrName>style.visibility</p:attrName>
                                        </p:attrNameLst>
                                      </p:cBhvr>
                                      <p:to>
                                        <p:strVal val="visible"/>
                                      </p:to>
                                    </p:set>
                                    <p:animEffect transition="in" filter="fade">
                                      <p:cBhvr>
                                        <p:cTn id="10" dur="500"/>
                                        <p:tgtEl>
                                          <p:spTgt spid="54"/>
                                        </p:tgtEl>
                                      </p:cBhvr>
                                    </p:animEffect>
                                  </p:childTnLst>
                                </p:cTn>
                              </p:par>
                              <p:par>
                                <p:cTn id="11" presetID="10" presetClass="entr" presetSubtype="0" fill="hold" nodeType="withEffect">
                                  <p:stCondLst>
                                    <p:cond delay="0"/>
                                  </p:stCondLst>
                                  <p:childTnLst>
                                    <p:set>
                                      <p:cBhvr>
                                        <p:cTn id="12" dur="1" fill="hold">
                                          <p:stCondLst>
                                            <p:cond delay="0"/>
                                          </p:stCondLst>
                                        </p:cTn>
                                        <p:tgtEl>
                                          <p:spTgt spid="52"/>
                                        </p:tgtEl>
                                        <p:attrNameLst>
                                          <p:attrName>style.visibility</p:attrName>
                                        </p:attrNameLst>
                                      </p:cBhvr>
                                      <p:to>
                                        <p:strVal val="visible"/>
                                      </p:to>
                                    </p:set>
                                    <p:animEffect transition="in" filter="fade">
                                      <p:cBhvr>
                                        <p:cTn id="13" dur="500"/>
                                        <p:tgtEl>
                                          <p:spTgt spid="52"/>
                                        </p:tgtEl>
                                      </p:cBhvr>
                                    </p:animEffect>
                                  </p:childTnLst>
                                </p:cTn>
                              </p:par>
                              <p:par>
                                <p:cTn id="14" presetID="10" presetClass="entr" presetSubtype="0" fill="hold" nodeType="withEffect">
                                  <p:stCondLst>
                                    <p:cond delay="0"/>
                                  </p:stCondLst>
                                  <p:childTnLst>
                                    <p:set>
                                      <p:cBhvr>
                                        <p:cTn id="15" dur="1" fill="hold">
                                          <p:stCondLst>
                                            <p:cond delay="0"/>
                                          </p:stCondLst>
                                        </p:cTn>
                                        <p:tgtEl>
                                          <p:spTgt spid="56"/>
                                        </p:tgtEl>
                                        <p:attrNameLst>
                                          <p:attrName>style.visibility</p:attrName>
                                        </p:attrNameLst>
                                      </p:cBhvr>
                                      <p:to>
                                        <p:strVal val="visible"/>
                                      </p:to>
                                    </p:set>
                                    <p:animEffect transition="in" filter="fade">
                                      <p:cBhvr>
                                        <p:cTn id="16" dur="500"/>
                                        <p:tgtEl>
                                          <p:spTgt spid="56"/>
                                        </p:tgtEl>
                                      </p:cBhvr>
                                    </p:animEffect>
                                  </p:childTnLst>
                                </p:cTn>
                              </p:par>
                              <p:par>
                                <p:cTn id="17" presetID="10" presetClass="entr" presetSubtype="0" fill="hold" nodeType="withEffect">
                                  <p:stCondLst>
                                    <p:cond delay="0"/>
                                  </p:stCondLst>
                                  <p:childTnLst>
                                    <p:set>
                                      <p:cBhvr>
                                        <p:cTn id="18" dur="1" fill="hold">
                                          <p:stCondLst>
                                            <p:cond delay="0"/>
                                          </p:stCondLst>
                                        </p:cTn>
                                        <p:tgtEl>
                                          <p:spTgt spid="58"/>
                                        </p:tgtEl>
                                        <p:attrNameLst>
                                          <p:attrName>style.visibility</p:attrName>
                                        </p:attrNameLst>
                                      </p:cBhvr>
                                      <p:to>
                                        <p:strVal val="visible"/>
                                      </p:to>
                                    </p:set>
                                    <p:animEffect transition="in" filter="fade">
                                      <p:cBhvr>
                                        <p:cTn id="19" dur="500"/>
                                        <p:tgtEl>
                                          <p:spTgt spid="58"/>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48"/>
                                        </p:tgtEl>
                                        <p:attrNameLst>
                                          <p:attrName>style.visibility</p:attrName>
                                        </p:attrNameLst>
                                      </p:cBhvr>
                                      <p:to>
                                        <p:strVal val="visible"/>
                                      </p:to>
                                    </p:set>
                                    <p:animEffect transition="in" filter="fade">
                                      <p:cBhvr>
                                        <p:cTn id="22" dur="500"/>
                                        <p:tgtEl>
                                          <p:spTgt spid="48"/>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59"/>
                                        </p:tgtEl>
                                        <p:attrNameLst>
                                          <p:attrName>style.visibility</p:attrName>
                                        </p:attrNameLst>
                                      </p:cBhvr>
                                      <p:to>
                                        <p:strVal val="visible"/>
                                      </p:to>
                                    </p:set>
                                    <p:animEffect transition="in" filter="fade">
                                      <p:cBhvr>
                                        <p:cTn id="27" dur="500"/>
                                        <p:tgtEl>
                                          <p:spTgt spid="59"/>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2"/>
                                        </p:tgtEl>
                                        <p:attrNameLst>
                                          <p:attrName>style.visibility</p:attrName>
                                        </p:attrNameLst>
                                      </p:cBhvr>
                                      <p:to>
                                        <p:strVal val="visible"/>
                                      </p:to>
                                    </p:set>
                                    <p:animEffect transition="in" filter="fade">
                                      <p:cBhvr>
                                        <p:cTn id="30" dur="500"/>
                                        <p:tgtEl>
                                          <p:spTgt spid="62"/>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1"/>
                                        </p:tgtEl>
                                        <p:attrNameLst>
                                          <p:attrName>style.visibility</p:attrName>
                                        </p:attrNameLst>
                                      </p:cBhvr>
                                      <p:to>
                                        <p:strVal val="visible"/>
                                      </p:to>
                                    </p:set>
                                    <p:animEffect transition="in" filter="fade">
                                      <p:cBhvr>
                                        <p:cTn id="33" dur="500"/>
                                        <p:tgtEl>
                                          <p:spTgt spid="61"/>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0"/>
                                        </p:tgtEl>
                                        <p:attrNameLst>
                                          <p:attrName>style.visibility</p:attrName>
                                        </p:attrNameLst>
                                      </p:cBhvr>
                                      <p:to>
                                        <p:strVal val="visible"/>
                                      </p:to>
                                    </p:set>
                                    <p:animEffect transition="in" filter="fade">
                                      <p:cBhvr>
                                        <p:cTn id="36" dur="500"/>
                                        <p:tgtEl>
                                          <p:spTgt spid="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animBg="1"/>
      <p:bldP spid="59" grpId="0" animBg="1"/>
      <p:bldP spid="60" grpId="0" animBg="1"/>
      <p:bldP spid="61" grpId="0" animBg="1"/>
      <p:bldP spid="62" grpId="0" animBg="1"/>
    </p:bldLst>
  </p:timing>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C7DAE1EF-A96A-9741-BB73-C3FCF42332D6}"/>
              </a:ext>
            </a:extLst>
          </p:cNvPr>
          <p:cNvSpPr txBox="1">
            <a:spLocks/>
          </p:cNvSpPr>
          <p:nvPr/>
        </p:nvSpPr>
        <p:spPr>
          <a:xfrm>
            <a:off x="646111" y="452718"/>
            <a:ext cx="9404723" cy="1400530"/>
          </a:xfrm>
          <a:prstGeom prst="rect">
            <a:avLst/>
          </a:prstGeom>
        </p:spPr>
        <p:txBody>
          <a:bodyPr vert="horz" lIns="91440" tIns="45720" rIns="91440" bIns="45720" rtlCol="0" anchor="t">
            <a:noAutofit/>
          </a:bodyPr>
          <a:lstStyle>
            <a:lvl1pPr algn="l" defTabSz="457200" rtl="0" eaLnBrk="1" latinLnBrk="0" hangingPunct="1">
              <a:spcBef>
                <a:spcPct val="0"/>
              </a:spcBef>
              <a:buNone/>
              <a:defRPr sz="4200" b="1" i="0" kern="1200">
                <a:solidFill>
                  <a:schemeClr val="tx2"/>
                </a:solidFill>
                <a:latin typeface="Avenir Heavy" panose="02000503020000020003" pitchFamily="2" charset="0"/>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t>Database Systems</a:t>
            </a:r>
          </a:p>
        </p:txBody>
      </p:sp>
      <p:cxnSp>
        <p:nvCxnSpPr>
          <p:cNvPr id="14" name="Straight Connector 13">
            <a:extLst>
              <a:ext uri="{FF2B5EF4-FFF2-40B4-BE49-F238E27FC236}">
                <a16:creationId xmlns:a16="http://schemas.microsoft.com/office/drawing/2014/main" id="{C1D9018C-CDF3-2C4C-8420-87F792B44D89}"/>
              </a:ext>
            </a:extLst>
          </p:cNvPr>
          <p:cNvCxnSpPr>
            <a:cxnSpLocks/>
          </p:cNvCxnSpPr>
          <p:nvPr/>
        </p:nvCxnSpPr>
        <p:spPr>
          <a:xfrm>
            <a:off x="0" y="1613647"/>
            <a:ext cx="10582835" cy="0"/>
          </a:xfrm>
          <a:prstGeom prst="line">
            <a:avLst/>
          </a:prstGeom>
          <a:ln w="76200" cap="sq">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3DB12CDC-639A-5640-A037-5EB81DDEEA71}"/>
              </a:ext>
            </a:extLst>
          </p:cNvPr>
          <p:cNvSpPr/>
          <p:nvPr/>
        </p:nvSpPr>
        <p:spPr>
          <a:xfrm>
            <a:off x="7263901" y="1831992"/>
            <a:ext cx="3318934" cy="4552034"/>
          </a:xfrm>
          <a:prstGeom prst="rect">
            <a:avLst/>
          </a:prstGeom>
          <a:solidFill>
            <a:schemeClr val="accent4">
              <a:lumMod val="20000"/>
              <a:lumOff val="80000"/>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8FD6359-0ACA-184B-B3E7-2866A0BAA0B1}"/>
              </a:ext>
            </a:extLst>
          </p:cNvPr>
          <p:cNvSpPr/>
          <p:nvPr/>
        </p:nvSpPr>
        <p:spPr>
          <a:xfrm>
            <a:off x="4316622" y="1831992"/>
            <a:ext cx="2932289" cy="4552034"/>
          </a:xfrm>
          <a:prstGeom prst="rect">
            <a:avLst/>
          </a:prstGeom>
          <a:solidFill>
            <a:schemeClr val="accent6">
              <a:lumMod val="20000"/>
              <a:lumOff val="80000"/>
              <a:alpha val="6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5F9184DF-8415-C14C-98F0-262F34763175}"/>
              </a:ext>
            </a:extLst>
          </p:cNvPr>
          <p:cNvSpPr/>
          <p:nvPr/>
        </p:nvSpPr>
        <p:spPr>
          <a:xfrm>
            <a:off x="1380176" y="1831992"/>
            <a:ext cx="2932289" cy="4552034"/>
          </a:xfrm>
          <a:prstGeom prst="rect">
            <a:avLst/>
          </a:prstGeom>
          <a:solidFill>
            <a:schemeClr val="accent5">
              <a:lumMod val="20000"/>
              <a:lumOff val="80000"/>
              <a:alpha val="6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ed Rectangle 16">
            <a:extLst>
              <a:ext uri="{FF2B5EF4-FFF2-40B4-BE49-F238E27FC236}">
                <a16:creationId xmlns:a16="http://schemas.microsoft.com/office/drawing/2014/main" id="{E22FA6A9-AC3E-A84F-9E61-8C0F90E71EDF}"/>
              </a:ext>
            </a:extLst>
          </p:cNvPr>
          <p:cNvSpPr/>
          <p:nvPr/>
        </p:nvSpPr>
        <p:spPr>
          <a:xfrm>
            <a:off x="4288400" y="5244353"/>
            <a:ext cx="6294435" cy="1139673"/>
          </a:xfrm>
          <a:prstGeom prst="roundRect">
            <a:avLst>
              <a:gd name="adj" fmla="val 1887"/>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9" name="Rounded Rectangle 18">
            <a:extLst>
              <a:ext uri="{FF2B5EF4-FFF2-40B4-BE49-F238E27FC236}">
                <a16:creationId xmlns:a16="http://schemas.microsoft.com/office/drawing/2014/main" id="{5675A9AC-1835-BD49-9B91-2A1805F748EB}"/>
              </a:ext>
            </a:extLst>
          </p:cNvPr>
          <p:cNvSpPr/>
          <p:nvPr/>
        </p:nvSpPr>
        <p:spPr>
          <a:xfrm>
            <a:off x="4686334" y="2076241"/>
            <a:ext cx="2122311" cy="1535289"/>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2800" b="1" dirty="0">
                <a:effectLst>
                  <a:outerShdw blurRad="50800" dist="38100" dir="2700000" algn="tl" rotWithShape="0">
                    <a:prstClr val="black">
                      <a:alpha val="40000"/>
                    </a:prstClr>
                  </a:outerShdw>
                </a:effectLst>
                <a:latin typeface="Avenir Light" panose="020B0402020203020204" pitchFamily="34" charset="77"/>
              </a:rPr>
              <a:t>DBMS</a:t>
            </a:r>
          </a:p>
        </p:txBody>
      </p:sp>
      <p:sp>
        <p:nvSpPr>
          <p:cNvPr id="20" name="Rounded Rectangle 19">
            <a:extLst>
              <a:ext uri="{FF2B5EF4-FFF2-40B4-BE49-F238E27FC236}">
                <a16:creationId xmlns:a16="http://schemas.microsoft.com/office/drawing/2014/main" id="{107007DC-B911-F54E-8F0F-EA26840B1395}"/>
              </a:ext>
            </a:extLst>
          </p:cNvPr>
          <p:cNvSpPr/>
          <p:nvPr/>
        </p:nvSpPr>
        <p:spPr>
          <a:xfrm>
            <a:off x="7689179" y="2076241"/>
            <a:ext cx="2534356" cy="1535289"/>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800" b="1" dirty="0">
                <a:effectLst>
                  <a:outerShdw blurRad="50800" dist="38100" dir="2700000" algn="tl" rotWithShape="0">
                    <a:prstClr val="black">
                      <a:alpha val="40000"/>
                    </a:prstClr>
                  </a:outerShdw>
                </a:effectLst>
                <a:latin typeface="Avenir Light" panose="020B0402020203020204" pitchFamily="34" charset="77"/>
              </a:rPr>
              <a:t>Database Application</a:t>
            </a:r>
          </a:p>
        </p:txBody>
      </p:sp>
      <p:cxnSp>
        <p:nvCxnSpPr>
          <p:cNvPr id="21" name="Straight Arrow Connector 20">
            <a:extLst>
              <a:ext uri="{FF2B5EF4-FFF2-40B4-BE49-F238E27FC236}">
                <a16:creationId xmlns:a16="http://schemas.microsoft.com/office/drawing/2014/main" id="{1FDD4517-E8BB-4D40-8F9A-6A8F0AFA2DEF}"/>
              </a:ext>
            </a:extLst>
          </p:cNvPr>
          <p:cNvCxnSpPr>
            <a:stCxn id="19" idx="3"/>
            <a:endCxn id="20" idx="1"/>
          </p:cNvCxnSpPr>
          <p:nvPr/>
        </p:nvCxnSpPr>
        <p:spPr>
          <a:xfrm>
            <a:off x="6808645" y="2843885"/>
            <a:ext cx="880535" cy="0"/>
          </a:xfrm>
          <a:prstGeom prst="straightConnector1">
            <a:avLst/>
          </a:prstGeom>
          <a:ln w="76200">
            <a:solidFill>
              <a:srgbClr val="0070C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2" name="Rounded Rectangle 21">
            <a:extLst>
              <a:ext uri="{FF2B5EF4-FFF2-40B4-BE49-F238E27FC236}">
                <a16:creationId xmlns:a16="http://schemas.microsoft.com/office/drawing/2014/main" id="{5C7A2C83-6327-7E4F-B896-D986BE181F93}"/>
              </a:ext>
            </a:extLst>
          </p:cNvPr>
          <p:cNvSpPr/>
          <p:nvPr/>
        </p:nvSpPr>
        <p:spPr>
          <a:xfrm>
            <a:off x="1768156" y="2076241"/>
            <a:ext cx="2122311" cy="1535289"/>
          </a:xfrm>
          <a:prstGeom prst="round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2800" b="1" dirty="0">
                <a:effectLst>
                  <a:outerShdw blurRad="50800" dist="38100" dir="2700000" algn="tl" rotWithShape="0">
                    <a:prstClr val="black">
                      <a:alpha val="40000"/>
                    </a:prstClr>
                  </a:outerShdw>
                </a:effectLst>
                <a:latin typeface="Avenir Light" panose="020B0402020203020204" pitchFamily="34" charset="77"/>
              </a:rPr>
              <a:t>Database</a:t>
            </a:r>
          </a:p>
        </p:txBody>
      </p:sp>
      <p:cxnSp>
        <p:nvCxnSpPr>
          <p:cNvPr id="23" name="Straight Arrow Connector 22">
            <a:extLst>
              <a:ext uri="{FF2B5EF4-FFF2-40B4-BE49-F238E27FC236}">
                <a16:creationId xmlns:a16="http://schemas.microsoft.com/office/drawing/2014/main" id="{526D367F-09DE-1240-956D-7C2ECD18CFAE}"/>
              </a:ext>
            </a:extLst>
          </p:cNvPr>
          <p:cNvCxnSpPr>
            <a:cxnSpLocks/>
            <a:stCxn id="22" idx="3"/>
            <a:endCxn id="19" idx="1"/>
          </p:cNvCxnSpPr>
          <p:nvPr/>
        </p:nvCxnSpPr>
        <p:spPr>
          <a:xfrm>
            <a:off x="3890467" y="2843885"/>
            <a:ext cx="795867" cy="0"/>
          </a:xfrm>
          <a:prstGeom prst="straightConnector1">
            <a:avLst/>
          </a:prstGeom>
          <a:ln w="76200">
            <a:solidFill>
              <a:srgbClr val="0070C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A4A6B447-04E9-2F4B-9D00-E71CDFC459B9}"/>
              </a:ext>
            </a:extLst>
          </p:cNvPr>
          <p:cNvSpPr txBox="1"/>
          <p:nvPr/>
        </p:nvSpPr>
        <p:spPr>
          <a:xfrm>
            <a:off x="7689179" y="3779113"/>
            <a:ext cx="2534356" cy="1708160"/>
          </a:xfrm>
          <a:prstGeom prst="rect">
            <a:avLst/>
          </a:prstGeom>
          <a:noFill/>
        </p:spPr>
        <p:txBody>
          <a:bodyPr wrap="square" rtlCol="0">
            <a:spAutoFit/>
          </a:bodyPr>
          <a:lstStyle/>
          <a:p>
            <a:pPr algn="r"/>
            <a:r>
              <a:rPr lang="en-US" dirty="0">
                <a:solidFill>
                  <a:schemeClr val="bg1"/>
                </a:solidFill>
                <a:latin typeface="Avenir Book" panose="02000503020000020003" pitchFamily="2" charset="0"/>
              </a:rPr>
              <a:t>Coded with </a:t>
            </a:r>
            <a:r>
              <a:rPr lang="en-US" b="1" dirty="0">
                <a:solidFill>
                  <a:schemeClr val="bg1"/>
                </a:solidFill>
                <a:latin typeface="Avenir Book" panose="02000503020000020003" pitchFamily="2" charset="0"/>
              </a:rPr>
              <a:t>data management functions</a:t>
            </a:r>
          </a:p>
          <a:p>
            <a:pPr algn="r"/>
            <a:r>
              <a:rPr lang="en-US" sz="1100" dirty="0">
                <a:latin typeface="Avenir Book" panose="02000503020000020003" pitchFamily="2" charset="0"/>
              </a:rPr>
              <a:t>Collection</a:t>
            </a:r>
          </a:p>
          <a:p>
            <a:pPr algn="r"/>
            <a:r>
              <a:rPr lang="en-US" sz="1100" dirty="0">
                <a:latin typeface="Avenir Book" panose="02000503020000020003" pitchFamily="2" charset="0"/>
              </a:rPr>
              <a:t>Storage</a:t>
            </a:r>
          </a:p>
          <a:p>
            <a:pPr algn="r"/>
            <a:r>
              <a:rPr lang="en-US" sz="1100" dirty="0">
                <a:latin typeface="Avenir Book" panose="02000503020000020003" pitchFamily="2" charset="0"/>
              </a:rPr>
              <a:t>Processing (Types 1 to 4)</a:t>
            </a:r>
          </a:p>
          <a:p>
            <a:pPr algn="r"/>
            <a:r>
              <a:rPr lang="en-US" sz="1100" dirty="0">
                <a:latin typeface="Avenir Book" panose="02000503020000020003" pitchFamily="2" charset="0"/>
              </a:rPr>
              <a:t>Distribution</a:t>
            </a:r>
          </a:p>
          <a:p>
            <a:pPr algn="r"/>
            <a:r>
              <a:rPr lang="en-US" sz="1100" dirty="0">
                <a:latin typeface="Avenir Book" panose="02000503020000020003" pitchFamily="2" charset="0"/>
              </a:rPr>
              <a:t>Presentation</a:t>
            </a:r>
          </a:p>
          <a:p>
            <a:pPr algn="r"/>
            <a:endParaRPr lang="en-US" sz="1400" dirty="0">
              <a:latin typeface="Avenir Book" panose="02000503020000020003" pitchFamily="2" charset="0"/>
            </a:endParaRPr>
          </a:p>
        </p:txBody>
      </p:sp>
      <p:sp>
        <p:nvSpPr>
          <p:cNvPr id="25" name="TextBox 24">
            <a:extLst>
              <a:ext uri="{FF2B5EF4-FFF2-40B4-BE49-F238E27FC236}">
                <a16:creationId xmlns:a16="http://schemas.microsoft.com/office/drawing/2014/main" id="{12EDFF47-ED0E-8C4A-99E9-07D2263F791F}"/>
              </a:ext>
            </a:extLst>
          </p:cNvPr>
          <p:cNvSpPr txBox="1"/>
          <p:nvPr/>
        </p:nvSpPr>
        <p:spPr>
          <a:xfrm>
            <a:off x="1754045" y="3779114"/>
            <a:ext cx="2534355" cy="2215991"/>
          </a:xfrm>
          <a:prstGeom prst="rect">
            <a:avLst/>
          </a:prstGeom>
          <a:noFill/>
        </p:spPr>
        <p:txBody>
          <a:bodyPr wrap="square" rtlCol="0">
            <a:spAutoFit/>
          </a:bodyPr>
          <a:lstStyle/>
          <a:p>
            <a:r>
              <a:rPr lang="en-US" b="1" dirty="0">
                <a:solidFill>
                  <a:schemeClr val="bg1"/>
                </a:solidFill>
                <a:latin typeface="Avenir Book" panose="02000503020000020003" pitchFamily="2" charset="0"/>
              </a:rPr>
              <a:t>Collection of Files</a:t>
            </a:r>
          </a:p>
          <a:p>
            <a:r>
              <a:rPr lang="en-US" sz="1400" dirty="0">
                <a:latin typeface="Avenir Book" panose="02000503020000020003" pitchFamily="2" charset="0"/>
              </a:rPr>
              <a:t>Not anymore known to the Application, nor to us, it’s the DBMS who only knows</a:t>
            </a:r>
          </a:p>
          <a:p>
            <a:endParaRPr lang="en-US" dirty="0">
              <a:solidFill>
                <a:schemeClr val="bg1"/>
              </a:solidFill>
              <a:latin typeface="Avenir Book" panose="02000503020000020003" pitchFamily="2" charset="0"/>
            </a:endParaRPr>
          </a:p>
          <a:p>
            <a:r>
              <a:rPr lang="en-US" b="1" dirty="0">
                <a:solidFill>
                  <a:schemeClr val="bg1"/>
                </a:solidFill>
                <a:latin typeface="Avenir Book" panose="02000503020000020003" pitchFamily="2" charset="0"/>
              </a:rPr>
              <a:t>Mode of Storing Data</a:t>
            </a:r>
          </a:p>
          <a:p>
            <a:r>
              <a:rPr lang="en-US" sz="1400" dirty="0">
                <a:latin typeface="Avenir Book" panose="02000503020000020003" pitchFamily="2" charset="0"/>
              </a:rPr>
              <a:t>Not anymore known to the Application, not to us, it’s the DBMS who only knows</a:t>
            </a:r>
          </a:p>
        </p:txBody>
      </p:sp>
      <p:sp>
        <p:nvSpPr>
          <p:cNvPr id="26" name="TextBox 25">
            <a:extLst>
              <a:ext uri="{FF2B5EF4-FFF2-40B4-BE49-F238E27FC236}">
                <a16:creationId xmlns:a16="http://schemas.microsoft.com/office/drawing/2014/main" id="{9D137083-223F-AE4E-9144-DE7F1D5AD622}"/>
              </a:ext>
            </a:extLst>
          </p:cNvPr>
          <p:cNvSpPr txBox="1"/>
          <p:nvPr/>
        </p:nvSpPr>
        <p:spPr>
          <a:xfrm>
            <a:off x="4406649" y="5328145"/>
            <a:ext cx="2853095" cy="1015663"/>
          </a:xfrm>
          <a:prstGeom prst="rect">
            <a:avLst/>
          </a:prstGeom>
          <a:noFill/>
        </p:spPr>
        <p:txBody>
          <a:bodyPr wrap="square" rtlCol="0">
            <a:spAutoFit/>
          </a:bodyPr>
          <a:lstStyle/>
          <a:p>
            <a:r>
              <a:rPr lang="en-US" b="1" dirty="0">
                <a:solidFill>
                  <a:schemeClr val="accent3">
                    <a:lumMod val="50000"/>
                  </a:schemeClr>
                </a:solidFill>
                <a:latin typeface="Avenir Book" panose="02000503020000020003" pitchFamily="2" charset="0"/>
              </a:rPr>
              <a:t>Uses a Data Model</a:t>
            </a:r>
          </a:p>
          <a:p>
            <a:r>
              <a:rPr lang="en-US" sz="1400" dirty="0">
                <a:latin typeface="Avenir Book" panose="02000503020000020003" pitchFamily="2" charset="0"/>
              </a:rPr>
              <a:t>To provide a conceptual/logical representation of how data is stored</a:t>
            </a:r>
          </a:p>
        </p:txBody>
      </p:sp>
      <p:sp>
        <p:nvSpPr>
          <p:cNvPr id="27" name="Rectangle 26">
            <a:extLst>
              <a:ext uri="{FF2B5EF4-FFF2-40B4-BE49-F238E27FC236}">
                <a16:creationId xmlns:a16="http://schemas.microsoft.com/office/drawing/2014/main" id="{C94F235F-074E-1644-9F5C-A7A86C15A5D7}"/>
              </a:ext>
            </a:extLst>
          </p:cNvPr>
          <p:cNvSpPr/>
          <p:nvPr/>
        </p:nvSpPr>
        <p:spPr>
          <a:xfrm>
            <a:off x="7675947" y="5328922"/>
            <a:ext cx="2534357" cy="646331"/>
          </a:xfrm>
          <a:prstGeom prst="rect">
            <a:avLst/>
          </a:prstGeom>
        </p:spPr>
        <p:txBody>
          <a:bodyPr wrap="square">
            <a:spAutoFit/>
          </a:bodyPr>
          <a:lstStyle/>
          <a:p>
            <a:pPr algn="r"/>
            <a:r>
              <a:rPr lang="en-US" b="1" dirty="0">
                <a:solidFill>
                  <a:schemeClr val="accent3">
                    <a:lumMod val="50000"/>
                  </a:schemeClr>
                </a:solidFill>
                <a:latin typeface="Avenir Book" panose="02000503020000020003" pitchFamily="2" charset="0"/>
              </a:rPr>
              <a:t>Uses a Database Language</a:t>
            </a:r>
          </a:p>
        </p:txBody>
      </p:sp>
      <p:sp>
        <p:nvSpPr>
          <p:cNvPr id="35" name="Rounded Rectangle 34">
            <a:extLst>
              <a:ext uri="{FF2B5EF4-FFF2-40B4-BE49-F238E27FC236}">
                <a16:creationId xmlns:a16="http://schemas.microsoft.com/office/drawing/2014/main" id="{7228D814-571E-5B49-87EA-0DD974AB6437}"/>
              </a:ext>
            </a:extLst>
          </p:cNvPr>
          <p:cNvSpPr/>
          <p:nvPr/>
        </p:nvSpPr>
        <p:spPr>
          <a:xfrm>
            <a:off x="8378263" y="5994120"/>
            <a:ext cx="3993749" cy="719566"/>
          </a:xfrm>
          <a:prstGeom prst="roundRect">
            <a:avLst/>
          </a:prstGeom>
          <a:solidFill>
            <a:srgbClr val="54849A">
              <a:lumMod val="50000"/>
            </a:srgbClr>
          </a:solidFill>
          <a:ln w="19050" cap="rnd" cmpd="sng" algn="ctr">
            <a:noFill/>
            <a:prstDash val="solid"/>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4849A">
                  <a:lumMod val="75000"/>
                </a:srgbClr>
              </a:solidFill>
              <a:effectLst/>
              <a:uLnTx/>
              <a:uFillTx/>
              <a:latin typeface="Century Gothic" panose="020B0502020202020204"/>
              <a:ea typeface="+mn-ea"/>
              <a:cs typeface="+mn-cs"/>
            </a:endParaRPr>
          </a:p>
        </p:txBody>
      </p:sp>
      <p:sp>
        <p:nvSpPr>
          <p:cNvPr id="36" name="TextBox 35">
            <a:extLst>
              <a:ext uri="{FF2B5EF4-FFF2-40B4-BE49-F238E27FC236}">
                <a16:creationId xmlns:a16="http://schemas.microsoft.com/office/drawing/2014/main" id="{4D2E25C7-EE1A-614B-BB2B-182E284D642B}"/>
              </a:ext>
            </a:extLst>
          </p:cNvPr>
          <p:cNvSpPr txBox="1"/>
          <p:nvPr/>
        </p:nvSpPr>
        <p:spPr>
          <a:xfrm>
            <a:off x="9650230" y="6138459"/>
            <a:ext cx="2644726" cy="430887"/>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100" b="0" i="1" u="none" strike="noStrike" kern="0" cap="none" spc="0" normalizeH="0" baseline="0" noProof="0" dirty="0">
                <a:ln>
                  <a:noFill/>
                </a:ln>
                <a:solidFill>
                  <a:srgbClr val="54849A">
                    <a:lumMod val="40000"/>
                    <a:lumOff val="60000"/>
                  </a:srgbClr>
                </a:solidFill>
                <a:effectLst/>
                <a:uLnTx/>
                <a:uFillTx/>
                <a:latin typeface="Avenir Book" panose="02000503020000020003" pitchFamily="2" charset="0"/>
              </a:rPr>
              <a:t>Information Technology Department</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1100" b="0" i="1" u="none" strike="noStrike" kern="0" cap="none" spc="0" normalizeH="0" baseline="0" noProof="0" dirty="0">
                <a:ln>
                  <a:noFill/>
                </a:ln>
                <a:solidFill>
                  <a:srgbClr val="54849A">
                    <a:lumMod val="40000"/>
                    <a:lumOff val="60000"/>
                  </a:srgbClr>
                </a:solidFill>
                <a:effectLst/>
                <a:uLnTx/>
                <a:uFillTx/>
                <a:latin typeface="Avenir Book" panose="02000503020000020003" pitchFamily="2" charset="0"/>
              </a:rPr>
              <a:t>De La Salle University</a:t>
            </a:r>
          </a:p>
        </p:txBody>
      </p:sp>
      <p:sp>
        <p:nvSpPr>
          <p:cNvPr id="37" name="Oval 36">
            <a:extLst>
              <a:ext uri="{FF2B5EF4-FFF2-40B4-BE49-F238E27FC236}">
                <a16:creationId xmlns:a16="http://schemas.microsoft.com/office/drawing/2014/main" id="{5F8865DE-C087-4D45-BD5E-A5FE752D9E71}"/>
              </a:ext>
            </a:extLst>
          </p:cNvPr>
          <p:cNvSpPr/>
          <p:nvPr/>
        </p:nvSpPr>
        <p:spPr>
          <a:xfrm>
            <a:off x="8651269" y="6150737"/>
            <a:ext cx="417600" cy="417600"/>
          </a:xfrm>
          <a:prstGeom prst="ellipse">
            <a:avLst/>
          </a:prstGeom>
          <a:solidFill>
            <a:sysClr val="window" lastClr="FFFFFF"/>
          </a:solidFill>
          <a:ln w="19050" cap="rnd"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entury Gothic" panose="020B0502020202020204"/>
              <a:ea typeface="+mn-ea"/>
              <a:cs typeface="+mn-cs"/>
            </a:endParaRPr>
          </a:p>
        </p:txBody>
      </p:sp>
      <p:sp>
        <p:nvSpPr>
          <p:cNvPr id="38" name="Rectangle 37">
            <a:extLst>
              <a:ext uri="{FF2B5EF4-FFF2-40B4-BE49-F238E27FC236}">
                <a16:creationId xmlns:a16="http://schemas.microsoft.com/office/drawing/2014/main" id="{C650B6A5-D27C-1E44-8E81-FE577E35F5B7}"/>
              </a:ext>
            </a:extLst>
          </p:cNvPr>
          <p:cNvSpPr/>
          <p:nvPr/>
        </p:nvSpPr>
        <p:spPr>
          <a:xfrm>
            <a:off x="9191403" y="6146485"/>
            <a:ext cx="428400" cy="426105"/>
          </a:xfrm>
          <a:prstGeom prst="rect">
            <a:avLst/>
          </a:prstGeom>
          <a:solidFill>
            <a:sysClr val="window" lastClr="FFFFFF"/>
          </a:solidFill>
          <a:ln w="19050" cap="rnd"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entury Gothic" panose="020B0502020202020204"/>
              <a:ea typeface="+mn-ea"/>
              <a:cs typeface="+mn-cs"/>
            </a:endParaRPr>
          </a:p>
        </p:txBody>
      </p:sp>
      <p:pic>
        <p:nvPicPr>
          <p:cNvPr id="39" name="Picture 2">
            <a:extLst>
              <a:ext uri="{FF2B5EF4-FFF2-40B4-BE49-F238E27FC236}">
                <a16:creationId xmlns:a16="http://schemas.microsoft.com/office/drawing/2014/main" id="{9064B2FE-193E-0348-9A0D-DFEA65BF34CA}"/>
              </a:ext>
            </a:extLst>
          </p:cNvPr>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8627996" y="5857353"/>
            <a:ext cx="1000647" cy="10006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37060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0"/>
                                        </p:tgtEl>
                                        <p:attrNameLst>
                                          <p:attrName>style.visibility</p:attrName>
                                        </p:attrNameLst>
                                      </p:cBhvr>
                                      <p:to>
                                        <p:strVal val="visible"/>
                                      </p:to>
                                    </p:set>
                                    <p:animEffect transition="in" filter="fade">
                                      <p:cBhvr>
                                        <p:cTn id="10" dur="500"/>
                                        <p:tgtEl>
                                          <p:spTgt spid="2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1"/>
                                        </p:tgtEl>
                                        <p:attrNameLst>
                                          <p:attrName>style.visibility</p:attrName>
                                        </p:attrNameLst>
                                      </p:cBhvr>
                                      <p:to>
                                        <p:strVal val="visible"/>
                                      </p:to>
                                    </p:set>
                                    <p:animEffect transition="in" filter="fade">
                                      <p:cBhvr>
                                        <p:cTn id="15" dur="500"/>
                                        <p:tgtEl>
                                          <p:spTgt spid="21"/>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9"/>
                                        </p:tgtEl>
                                        <p:attrNameLst>
                                          <p:attrName>style.visibility</p:attrName>
                                        </p:attrNameLst>
                                      </p:cBhvr>
                                      <p:to>
                                        <p:strVal val="visible"/>
                                      </p:to>
                                    </p:set>
                                    <p:animEffect transition="in" filter="fade">
                                      <p:cBhvr>
                                        <p:cTn id="18" dur="500"/>
                                        <p:tgtEl>
                                          <p:spTgt spid="19"/>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23"/>
                                        </p:tgtEl>
                                        <p:attrNameLst>
                                          <p:attrName>style.visibility</p:attrName>
                                        </p:attrNameLst>
                                      </p:cBhvr>
                                      <p:to>
                                        <p:strVal val="visible"/>
                                      </p:to>
                                    </p:set>
                                    <p:animEffect transition="in" filter="fade">
                                      <p:cBhvr>
                                        <p:cTn id="23" dur="500"/>
                                        <p:tgtEl>
                                          <p:spTgt spid="23"/>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2"/>
                                        </p:tgtEl>
                                        <p:attrNameLst>
                                          <p:attrName>style.visibility</p:attrName>
                                        </p:attrNameLst>
                                      </p:cBhvr>
                                      <p:to>
                                        <p:strVal val="visible"/>
                                      </p:to>
                                    </p:set>
                                    <p:animEffect transition="in" filter="fade">
                                      <p:cBhvr>
                                        <p:cTn id="26" dur="500"/>
                                        <p:tgtEl>
                                          <p:spTgt spid="22"/>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25">
                                            <p:txEl>
                                              <p:pRg st="0" end="0"/>
                                            </p:txEl>
                                          </p:spTgt>
                                        </p:tgtEl>
                                        <p:attrNameLst>
                                          <p:attrName>style.visibility</p:attrName>
                                        </p:attrNameLst>
                                      </p:cBhvr>
                                      <p:to>
                                        <p:strVal val="visible"/>
                                      </p:to>
                                    </p:set>
                                    <p:animEffect transition="in" filter="fade">
                                      <p:cBhvr>
                                        <p:cTn id="31" dur="500"/>
                                        <p:tgtEl>
                                          <p:spTgt spid="25">
                                            <p:txEl>
                                              <p:pRg st="0" end="0"/>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25">
                                            <p:txEl>
                                              <p:pRg st="1" end="1"/>
                                            </p:txEl>
                                          </p:spTgt>
                                        </p:tgtEl>
                                        <p:attrNameLst>
                                          <p:attrName>style.visibility</p:attrName>
                                        </p:attrNameLst>
                                      </p:cBhvr>
                                      <p:to>
                                        <p:strVal val="visible"/>
                                      </p:to>
                                    </p:set>
                                    <p:animEffect transition="in" filter="fade">
                                      <p:cBhvr>
                                        <p:cTn id="36" dur="500"/>
                                        <p:tgtEl>
                                          <p:spTgt spid="25">
                                            <p:txEl>
                                              <p:pRg st="1" end="1"/>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25">
                                            <p:txEl>
                                              <p:pRg st="3" end="3"/>
                                            </p:txEl>
                                          </p:spTgt>
                                        </p:tgtEl>
                                        <p:attrNameLst>
                                          <p:attrName>style.visibility</p:attrName>
                                        </p:attrNameLst>
                                      </p:cBhvr>
                                      <p:to>
                                        <p:strVal val="visible"/>
                                      </p:to>
                                    </p:set>
                                    <p:animEffect transition="in" filter="fade">
                                      <p:cBhvr>
                                        <p:cTn id="41" dur="500"/>
                                        <p:tgtEl>
                                          <p:spTgt spid="25">
                                            <p:txEl>
                                              <p:pRg st="3" end="3"/>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25">
                                            <p:txEl>
                                              <p:pRg st="4" end="4"/>
                                            </p:txEl>
                                          </p:spTgt>
                                        </p:tgtEl>
                                        <p:attrNameLst>
                                          <p:attrName>style.visibility</p:attrName>
                                        </p:attrNameLst>
                                      </p:cBhvr>
                                      <p:to>
                                        <p:strVal val="visible"/>
                                      </p:to>
                                    </p:set>
                                    <p:animEffect transition="in" filter="fade">
                                      <p:cBhvr>
                                        <p:cTn id="46" dur="500"/>
                                        <p:tgtEl>
                                          <p:spTgt spid="25">
                                            <p:txEl>
                                              <p:pRg st="4" end="4"/>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26">
                                            <p:txEl>
                                              <p:pRg st="0" end="0"/>
                                            </p:txEl>
                                          </p:spTgt>
                                        </p:tgtEl>
                                        <p:attrNameLst>
                                          <p:attrName>style.visibility</p:attrName>
                                        </p:attrNameLst>
                                      </p:cBhvr>
                                      <p:to>
                                        <p:strVal val="visible"/>
                                      </p:to>
                                    </p:set>
                                    <p:animEffect transition="in" filter="fade">
                                      <p:cBhvr>
                                        <p:cTn id="51" dur="500"/>
                                        <p:tgtEl>
                                          <p:spTgt spid="26">
                                            <p:txEl>
                                              <p:pRg st="0" end="0"/>
                                            </p:txEl>
                                          </p:spTgt>
                                        </p:tgtEl>
                                      </p:cBhvr>
                                    </p:animEffect>
                                  </p:childTnLst>
                                </p:cTn>
                              </p:par>
                            </p:childTnLst>
                          </p:cTn>
                        </p:par>
                        <p:par>
                          <p:cTn id="52" fill="hold">
                            <p:stCondLst>
                              <p:cond delay="500"/>
                            </p:stCondLst>
                            <p:childTnLst>
                              <p:par>
                                <p:cTn id="53" presetID="10" presetClass="entr" presetSubtype="0" fill="hold" grpId="0" nodeType="afterEffect">
                                  <p:stCondLst>
                                    <p:cond delay="0"/>
                                  </p:stCondLst>
                                  <p:childTnLst>
                                    <p:set>
                                      <p:cBhvr>
                                        <p:cTn id="54" dur="1" fill="hold">
                                          <p:stCondLst>
                                            <p:cond delay="0"/>
                                          </p:stCondLst>
                                        </p:cTn>
                                        <p:tgtEl>
                                          <p:spTgt spid="17"/>
                                        </p:tgtEl>
                                        <p:attrNameLst>
                                          <p:attrName>style.visibility</p:attrName>
                                        </p:attrNameLst>
                                      </p:cBhvr>
                                      <p:to>
                                        <p:strVal val="visible"/>
                                      </p:to>
                                    </p:set>
                                    <p:animEffect transition="in" filter="fade">
                                      <p:cBhvr>
                                        <p:cTn id="55" dur="500"/>
                                        <p:tgtEl>
                                          <p:spTgt spid="17"/>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26">
                                            <p:txEl>
                                              <p:pRg st="1" end="1"/>
                                            </p:txEl>
                                          </p:spTgt>
                                        </p:tgtEl>
                                        <p:attrNameLst>
                                          <p:attrName>style.visibility</p:attrName>
                                        </p:attrNameLst>
                                      </p:cBhvr>
                                      <p:to>
                                        <p:strVal val="visible"/>
                                      </p:to>
                                    </p:set>
                                    <p:animEffect transition="in" filter="fade">
                                      <p:cBhvr>
                                        <p:cTn id="60" dur="500"/>
                                        <p:tgtEl>
                                          <p:spTgt spid="26">
                                            <p:txEl>
                                              <p:pRg st="1" end="1"/>
                                            </p:txEl>
                                          </p:spTgt>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grpId="0" nodeType="clickEffect">
                                  <p:stCondLst>
                                    <p:cond delay="0"/>
                                  </p:stCondLst>
                                  <p:childTnLst>
                                    <p:set>
                                      <p:cBhvr>
                                        <p:cTn id="64" dur="1" fill="hold">
                                          <p:stCondLst>
                                            <p:cond delay="0"/>
                                          </p:stCondLst>
                                        </p:cTn>
                                        <p:tgtEl>
                                          <p:spTgt spid="27"/>
                                        </p:tgtEl>
                                        <p:attrNameLst>
                                          <p:attrName>style.visibility</p:attrName>
                                        </p:attrNameLst>
                                      </p:cBhvr>
                                      <p:to>
                                        <p:strVal val="visible"/>
                                      </p:to>
                                    </p:set>
                                    <p:animEffect transition="in" filter="fade">
                                      <p:cBhvr>
                                        <p:cTn id="65"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9" grpId="0" animBg="1"/>
      <p:bldP spid="20" grpId="0" animBg="1"/>
      <p:bldP spid="22" grpId="0" animBg="1"/>
      <p:bldP spid="24" grpId="0"/>
      <p:bldP spid="25" grpId="0" uiExpand="1" build="p" bldLvl="3"/>
      <p:bldP spid="26" grpId="0" uiExpand="1" build="p" bldLvl="3"/>
      <p:bldP spid="27" grpId="0"/>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74CD14DB-BB81-479F-A1FC-1C75640E9F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1" name="Rectangle 20">
            <a:extLst>
              <a:ext uri="{FF2B5EF4-FFF2-40B4-BE49-F238E27FC236}">
                <a16:creationId xmlns:a16="http://schemas.microsoft.com/office/drawing/2014/main" id="{C943A91B-7CA7-4592-A975-73B1BF8C4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3" name="Freeform 7">
            <a:extLst>
              <a:ext uri="{FF2B5EF4-FFF2-40B4-BE49-F238E27FC236}">
                <a16:creationId xmlns:a16="http://schemas.microsoft.com/office/drawing/2014/main" id="{EC471314-E46A-414B-8D91-74880E84F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 useBgFill="1">
        <p:nvSpPr>
          <p:cNvPr id="25" name="Freeform: Shape 24">
            <a:extLst>
              <a:ext uri="{FF2B5EF4-FFF2-40B4-BE49-F238E27FC236}">
                <a16:creationId xmlns:a16="http://schemas.microsoft.com/office/drawing/2014/main" id="{6A681326-1C9D-44A3-A627-3871BDAE41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2" name="Title 1">
            <a:extLst>
              <a:ext uri="{FF2B5EF4-FFF2-40B4-BE49-F238E27FC236}">
                <a16:creationId xmlns:a16="http://schemas.microsoft.com/office/drawing/2014/main" id="{F0DEE976-E94D-D245-857E-6FDFCE93F87E}"/>
              </a:ext>
            </a:extLst>
          </p:cNvPr>
          <p:cNvSpPr>
            <a:spLocks noGrp="1"/>
          </p:cNvSpPr>
          <p:nvPr>
            <p:ph type="title"/>
          </p:nvPr>
        </p:nvSpPr>
        <p:spPr>
          <a:xfrm>
            <a:off x="1103311" y="452718"/>
            <a:ext cx="9081697" cy="1400530"/>
          </a:xfrm>
        </p:spPr>
        <p:txBody>
          <a:bodyPr anchor="ctr">
            <a:normAutofit/>
          </a:bodyPr>
          <a:lstStyle/>
          <a:p>
            <a:r>
              <a:rPr lang="en-US" dirty="0">
                <a:solidFill>
                  <a:srgbClr val="FFFFFF"/>
                </a:solidFill>
              </a:rPr>
              <a:t>Remember this?</a:t>
            </a:r>
          </a:p>
        </p:txBody>
      </p:sp>
      <p:sp>
        <p:nvSpPr>
          <p:cNvPr id="5" name="Rectangle 4">
            <a:extLst>
              <a:ext uri="{FF2B5EF4-FFF2-40B4-BE49-F238E27FC236}">
                <a16:creationId xmlns:a16="http://schemas.microsoft.com/office/drawing/2014/main" id="{952A457E-FC6E-184D-B7D4-FFA4D04138F1}"/>
              </a:ext>
            </a:extLst>
          </p:cNvPr>
          <p:cNvSpPr/>
          <p:nvPr/>
        </p:nvSpPr>
        <p:spPr>
          <a:xfrm>
            <a:off x="10437812" y="-1"/>
            <a:ext cx="685800" cy="1143001"/>
          </a:xfrm>
          <a:prstGeom prst="rect">
            <a:avLst/>
          </a:prstGeom>
          <a:solidFill>
            <a:schemeClr val="accent3">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0" name="Group 29">
            <a:extLst>
              <a:ext uri="{FF2B5EF4-FFF2-40B4-BE49-F238E27FC236}">
                <a16:creationId xmlns:a16="http://schemas.microsoft.com/office/drawing/2014/main" id="{D3BA224D-E769-A74C-8346-692A183EB93F}"/>
              </a:ext>
            </a:extLst>
          </p:cNvPr>
          <p:cNvGrpSpPr/>
          <p:nvPr/>
        </p:nvGrpSpPr>
        <p:grpSpPr>
          <a:xfrm>
            <a:off x="-176022" y="5829300"/>
            <a:ext cx="4036613" cy="1000647"/>
            <a:chOff x="-176022" y="5785767"/>
            <a:chExt cx="4036613" cy="1000647"/>
          </a:xfrm>
        </p:grpSpPr>
        <p:sp>
          <p:nvSpPr>
            <p:cNvPr id="31" name="Rounded Rectangle 30">
              <a:extLst>
                <a:ext uri="{FF2B5EF4-FFF2-40B4-BE49-F238E27FC236}">
                  <a16:creationId xmlns:a16="http://schemas.microsoft.com/office/drawing/2014/main" id="{C85CDBF2-831C-AB47-B5B0-05C6AFE2234F}"/>
                </a:ext>
              </a:extLst>
            </p:cNvPr>
            <p:cNvSpPr/>
            <p:nvPr/>
          </p:nvSpPr>
          <p:spPr>
            <a:xfrm>
              <a:off x="-176022" y="5922534"/>
              <a:ext cx="3993749" cy="719566"/>
            </a:xfrm>
            <a:prstGeom prst="roundRect">
              <a:avLst/>
            </a:prstGeom>
            <a:solidFill>
              <a:schemeClr val="accent5">
                <a:lumMod val="5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75000"/>
                  </a:schemeClr>
                </a:solidFill>
              </a:endParaRPr>
            </a:p>
          </p:txBody>
        </p:sp>
        <p:sp>
          <p:nvSpPr>
            <p:cNvPr id="32" name="TextBox 31">
              <a:extLst>
                <a:ext uri="{FF2B5EF4-FFF2-40B4-BE49-F238E27FC236}">
                  <a16:creationId xmlns:a16="http://schemas.microsoft.com/office/drawing/2014/main" id="{7D4AEB3A-9D87-124B-9D81-32D60503C71C}"/>
                </a:ext>
              </a:extLst>
            </p:cNvPr>
            <p:cNvSpPr txBox="1"/>
            <p:nvPr/>
          </p:nvSpPr>
          <p:spPr>
            <a:xfrm>
              <a:off x="1215865" y="6066873"/>
              <a:ext cx="2644726" cy="430887"/>
            </a:xfrm>
            <a:prstGeom prst="rect">
              <a:avLst/>
            </a:prstGeom>
            <a:noFill/>
          </p:spPr>
          <p:txBody>
            <a:bodyPr wrap="square" rtlCol="0">
              <a:spAutoFit/>
            </a:bodyPr>
            <a:lstStyle/>
            <a:p>
              <a:r>
                <a:rPr lang="en-US" sz="1100" i="1" dirty="0">
                  <a:solidFill>
                    <a:schemeClr val="accent5">
                      <a:lumMod val="40000"/>
                      <a:lumOff val="60000"/>
                    </a:schemeClr>
                  </a:solidFill>
                  <a:latin typeface="Avenir Book" panose="02000503020000020003" pitchFamily="2" charset="0"/>
                </a:rPr>
                <a:t>Information Technology Department</a:t>
              </a:r>
            </a:p>
            <a:p>
              <a:r>
                <a:rPr lang="en-US" sz="1100" i="1" dirty="0">
                  <a:solidFill>
                    <a:schemeClr val="accent5">
                      <a:lumMod val="40000"/>
                      <a:lumOff val="60000"/>
                    </a:schemeClr>
                  </a:solidFill>
                  <a:latin typeface="Avenir Book" panose="02000503020000020003" pitchFamily="2" charset="0"/>
                </a:rPr>
                <a:t>De La Salle University</a:t>
              </a:r>
            </a:p>
          </p:txBody>
        </p:sp>
        <p:sp>
          <p:nvSpPr>
            <p:cNvPr id="33" name="Oval 32">
              <a:extLst>
                <a:ext uri="{FF2B5EF4-FFF2-40B4-BE49-F238E27FC236}">
                  <a16:creationId xmlns:a16="http://schemas.microsoft.com/office/drawing/2014/main" id="{AA5B8DD2-B2AF-0B4E-B322-C54E4949C6D4}"/>
                </a:ext>
              </a:extLst>
            </p:cNvPr>
            <p:cNvSpPr/>
            <p:nvPr/>
          </p:nvSpPr>
          <p:spPr>
            <a:xfrm>
              <a:off x="216904" y="6079151"/>
              <a:ext cx="417600" cy="4176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5AAEDF5F-41F4-C34B-80B7-FC99218F3894}"/>
                </a:ext>
              </a:extLst>
            </p:cNvPr>
            <p:cNvSpPr/>
            <p:nvPr/>
          </p:nvSpPr>
          <p:spPr>
            <a:xfrm>
              <a:off x="757038" y="6074899"/>
              <a:ext cx="428400" cy="4261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5" name="Picture 2">
              <a:extLst>
                <a:ext uri="{FF2B5EF4-FFF2-40B4-BE49-F238E27FC236}">
                  <a16:creationId xmlns:a16="http://schemas.microsoft.com/office/drawing/2014/main" id="{41D499EC-A8C2-D24E-9B53-C87535C2A587}"/>
                </a:ext>
              </a:extLst>
            </p:cNvPr>
            <p:cNvPicPr>
              <a:picLocks noChangeAspect="1" noChangeArrowheads="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93631" y="5785767"/>
              <a:ext cx="1000647" cy="1000647"/>
            </a:xfrm>
            <a:prstGeom prst="rect">
              <a:avLst/>
            </a:prstGeom>
            <a:noFill/>
            <a:extLst>
              <a:ext uri="{909E8E84-426E-40DD-AFC4-6F175D3DCCD1}">
                <a14:hiddenFill xmlns:a14="http://schemas.microsoft.com/office/drawing/2010/main">
                  <a:solidFill>
                    <a:srgbClr val="FFFFFF"/>
                  </a:solidFill>
                </a14:hiddenFill>
              </a:ext>
            </a:extLst>
          </p:spPr>
        </p:pic>
      </p:grpSp>
      <p:sp>
        <p:nvSpPr>
          <p:cNvPr id="24" name="Rounded Rectangle 23">
            <a:extLst>
              <a:ext uri="{FF2B5EF4-FFF2-40B4-BE49-F238E27FC236}">
                <a16:creationId xmlns:a16="http://schemas.microsoft.com/office/drawing/2014/main" id="{A19915D6-E3C8-1549-81BE-711EE29A0EC0}"/>
              </a:ext>
            </a:extLst>
          </p:cNvPr>
          <p:cNvSpPr/>
          <p:nvPr/>
        </p:nvSpPr>
        <p:spPr>
          <a:xfrm>
            <a:off x="2228460" y="4342084"/>
            <a:ext cx="1533164" cy="626038"/>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600" b="1" dirty="0">
                <a:effectLst>
                  <a:outerShdw blurRad="50800" dist="38100" dir="2700000" algn="tl" rotWithShape="0">
                    <a:prstClr val="black">
                      <a:alpha val="40000"/>
                    </a:prstClr>
                  </a:outerShdw>
                </a:effectLst>
                <a:latin typeface="Avenir Light" panose="020B0402020203020204" pitchFamily="34" charset="77"/>
              </a:rPr>
              <a:t>Student</a:t>
            </a:r>
          </a:p>
        </p:txBody>
      </p:sp>
      <p:sp>
        <p:nvSpPr>
          <p:cNvPr id="26" name="Rounded Rectangle 25">
            <a:extLst>
              <a:ext uri="{FF2B5EF4-FFF2-40B4-BE49-F238E27FC236}">
                <a16:creationId xmlns:a16="http://schemas.microsoft.com/office/drawing/2014/main" id="{D77D3815-BDE2-074D-ADDC-53375D99C560}"/>
              </a:ext>
            </a:extLst>
          </p:cNvPr>
          <p:cNvSpPr/>
          <p:nvPr/>
        </p:nvSpPr>
        <p:spPr>
          <a:xfrm>
            <a:off x="2022437" y="2642610"/>
            <a:ext cx="1945210" cy="719666"/>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400" b="1" dirty="0">
                <a:effectLst>
                  <a:outerShdw blurRad="50800" dist="38100" dir="2700000" algn="tl" rotWithShape="0">
                    <a:prstClr val="black">
                      <a:alpha val="40000"/>
                    </a:prstClr>
                  </a:outerShdw>
                </a:effectLst>
                <a:latin typeface="Avenir Light" panose="020B0402020203020204" pitchFamily="34" charset="77"/>
              </a:rPr>
              <a:t>Application Software</a:t>
            </a:r>
          </a:p>
          <a:p>
            <a:pPr algn="ctr"/>
            <a:r>
              <a:rPr lang="en-US" sz="1400" b="1" dirty="0">
                <a:solidFill>
                  <a:srgbClr val="FFFF00"/>
                </a:solidFill>
                <a:effectLst>
                  <a:outerShdw blurRad="50800" dist="38100" dir="2700000" algn="tl" rotWithShape="0">
                    <a:prstClr val="black">
                      <a:alpha val="40000"/>
                    </a:prstClr>
                  </a:outerShdw>
                </a:effectLst>
                <a:latin typeface="Avenir Light" panose="020B0402020203020204" pitchFamily="34" charset="77"/>
              </a:rPr>
              <a:t>Student Registration</a:t>
            </a:r>
          </a:p>
        </p:txBody>
      </p:sp>
      <p:cxnSp>
        <p:nvCxnSpPr>
          <p:cNvPr id="27" name="Straight Arrow Connector 26">
            <a:extLst>
              <a:ext uri="{FF2B5EF4-FFF2-40B4-BE49-F238E27FC236}">
                <a16:creationId xmlns:a16="http://schemas.microsoft.com/office/drawing/2014/main" id="{B809CE20-5D32-8C47-ACE6-6F9AAD4E8AC9}"/>
              </a:ext>
            </a:extLst>
          </p:cNvPr>
          <p:cNvCxnSpPr>
            <a:cxnSpLocks/>
            <a:stCxn id="24" idx="0"/>
            <a:endCxn id="26" idx="2"/>
          </p:cNvCxnSpPr>
          <p:nvPr/>
        </p:nvCxnSpPr>
        <p:spPr>
          <a:xfrm flipV="1">
            <a:off x="2995042" y="3362276"/>
            <a:ext cx="0" cy="979808"/>
          </a:xfrm>
          <a:prstGeom prst="straightConnector1">
            <a:avLst/>
          </a:prstGeom>
          <a:ln w="76200">
            <a:solidFill>
              <a:srgbClr val="0070C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8" name="Rounded Rectangle 27">
            <a:extLst>
              <a:ext uri="{FF2B5EF4-FFF2-40B4-BE49-F238E27FC236}">
                <a16:creationId xmlns:a16="http://schemas.microsoft.com/office/drawing/2014/main" id="{09430D85-E434-584C-8A87-18A9B14959AD}"/>
              </a:ext>
            </a:extLst>
          </p:cNvPr>
          <p:cNvSpPr/>
          <p:nvPr/>
        </p:nvSpPr>
        <p:spPr>
          <a:xfrm>
            <a:off x="5592538" y="4342084"/>
            <a:ext cx="1418537" cy="626038"/>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600" b="1" dirty="0">
                <a:effectLst>
                  <a:outerShdw blurRad="50800" dist="38100" dir="2700000" algn="tl" rotWithShape="0">
                    <a:prstClr val="black">
                      <a:alpha val="40000"/>
                    </a:prstClr>
                  </a:outerShdw>
                </a:effectLst>
                <a:latin typeface="Avenir Light" panose="020B0402020203020204" pitchFamily="34" charset="77"/>
              </a:rPr>
              <a:t>Courses</a:t>
            </a:r>
          </a:p>
        </p:txBody>
      </p:sp>
      <p:sp>
        <p:nvSpPr>
          <p:cNvPr id="29" name="Rounded Rectangle 28">
            <a:extLst>
              <a:ext uri="{FF2B5EF4-FFF2-40B4-BE49-F238E27FC236}">
                <a16:creationId xmlns:a16="http://schemas.microsoft.com/office/drawing/2014/main" id="{7D34839E-8DEB-A64B-A8AF-C194A1E18CF3}"/>
              </a:ext>
            </a:extLst>
          </p:cNvPr>
          <p:cNvSpPr/>
          <p:nvPr/>
        </p:nvSpPr>
        <p:spPr>
          <a:xfrm>
            <a:off x="5592538" y="2642610"/>
            <a:ext cx="1418537" cy="719666"/>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400" b="1" dirty="0">
                <a:effectLst>
                  <a:outerShdw blurRad="50800" dist="38100" dir="2700000" algn="tl" rotWithShape="0">
                    <a:prstClr val="black">
                      <a:alpha val="40000"/>
                    </a:prstClr>
                  </a:outerShdw>
                </a:effectLst>
                <a:latin typeface="Avenir Light" panose="020B0402020203020204" pitchFamily="34" charset="77"/>
              </a:rPr>
              <a:t>Application Software</a:t>
            </a:r>
          </a:p>
          <a:p>
            <a:pPr algn="ctr"/>
            <a:r>
              <a:rPr lang="en-US" sz="1400" b="1" dirty="0">
                <a:solidFill>
                  <a:srgbClr val="FFFF00"/>
                </a:solidFill>
                <a:effectLst>
                  <a:outerShdw blurRad="50800" dist="38100" dir="2700000" algn="tl" rotWithShape="0">
                    <a:prstClr val="black">
                      <a:alpha val="40000"/>
                    </a:prstClr>
                  </a:outerShdw>
                </a:effectLst>
                <a:latin typeface="Avenir Light" panose="020B0402020203020204" pitchFamily="34" charset="77"/>
              </a:rPr>
              <a:t>Course Profile</a:t>
            </a:r>
          </a:p>
        </p:txBody>
      </p:sp>
      <p:cxnSp>
        <p:nvCxnSpPr>
          <p:cNvPr id="36" name="Straight Arrow Connector 35">
            <a:extLst>
              <a:ext uri="{FF2B5EF4-FFF2-40B4-BE49-F238E27FC236}">
                <a16:creationId xmlns:a16="http://schemas.microsoft.com/office/drawing/2014/main" id="{AC6A0D4E-D3FC-FE45-AFBF-2B3AFFB9F019}"/>
              </a:ext>
            </a:extLst>
          </p:cNvPr>
          <p:cNvCxnSpPr>
            <a:cxnSpLocks/>
            <a:stCxn id="28" idx="0"/>
            <a:endCxn id="29" idx="2"/>
          </p:cNvCxnSpPr>
          <p:nvPr/>
        </p:nvCxnSpPr>
        <p:spPr>
          <a:xfrm flipV="1">
            <a:off x="6301806" y="3362276"/>
            <a:ext cx="0" cy="979808"/>
          </a:xfrm>
          <a:prstGeom prst="straightConnector1">
            <a:avLst/>
          </a:prstGeom>
          <a:ln w="76200">
            <a:solidFill>
              <a:srgbClr val="0070C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7" name="Rounded Rectangle 36">
            <a:extLst>
              <a:ext uri="{FF2B5EF4-FFF2-40B4-BE49-F238E27FC236}">
                <a16:creationId xmlns:a16="http://schemas.microsoft.com/office/drawing/2014/main" id="{543E1855-1B7E-D741-9D04-5509A3842BC8}"/>
              </a:ext>
            </a:extLst>
          </p:cNvPr>
          <p:cNvSpPr/>
          <p:nvPr/>
        </p:nvSpPr>
        <p:spPr>
          <a:xfrm>
            <a:off x="4067852" y="4342084"/>
            <a:ext cx="1398736" cy="626038"/>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600" b="1" dirty="0">
                <a:effectLst>
                  <a:outerShdw blurRad="50800" dist="38100" dir="2700000" algn="tl" rotWithShape="0">
                    <a:prstClr val="black">
                      <a:alpha val="40000"/>
                    </a:prstClr>
                  </a:outerShdw>
                </a:effectLst>
                <a:latin typeface="Avenir Light" panose="020B0402020203020204" pitchFamily="34" charset="77"/>
              </a:rPr>
              <a:t>Enrollment</a:t>
            </a:r>
          </a:p>
        </p:txBody>
      </p:sp>
      <p:sp>
        <p:nvSpPr>
          <p:cNvPr id="38" name="Rounded Rectangle 37">
            <a:extLst>
              <a:ext uri="{FF2B5EF4-FFF2-40B4-BE49-F238E27FC236}">
                <a16:creationId xmlns:a16="http://schemas.microsoft.com/office/drawing/2014/main" id="{8418F0A7-FAFA-8E44-A321-488A4EF46D3F}"/>
              </a:ext>
            </a:extLst>
          </p:cNvPr>
          <p:cNvSpPr/>
          <p:nvPr/>
        </p:nvSpPr>
        <p:spPr>
          <a:xfrm>
            <a:off x="4067851" y="2642610"/>
            <a:ext cx="1398736" cy="719666"/>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400" b="1" dirty="0">
                <a:effectLst>
                  <a:outerShdw blurRad="50800" dist="38100" dir="2700000" algn="tl" rotWithShape="0">
                    <a:prstClr val="black">
                      <a:alpha val="40000"/>
                    </a:prstClr>
                  </a:outerShdw>
                </a:effectLst>
                <a:latin typeface="Avenir Light" panose="020B0402020203020204" pitchFamily="34" charset="77"/>
              </a:rPr>
              <a:t>Application Software</a:t>
            </a:r>
          </a:p>
          <a:p>
            <a:pPr algn="ctr"/>
            <a:r>
              <a:rPr lang="en-US" sz="1400" b="1" dirty="0">
                <a:solidFill>
                  <a:srgbClr val="FFFF00"/>
                </a:solidFill>
                <a:effectLst>
                  <a:outerShdw blurRad="50800" dist="38100" dir="2700000" algn="tl" rotWithShape="0">
                    <a:prstClr val="black">
                      <a:alpha val="40000"/>
                    </a:prstClr>
                  </a:outerShdw>
                </a:effectLst>
                <a:latin typeface="Avenir Light" panose="020B0402020203020204" pitchFamily="34" charset="77"/>
              </a:rPr>
              <a:t>Enrollment</a:t>
            </a:r>
          </a:p>
        </p:txBody>
      </p:sp>
      <p:cxnSp>
        <p:nvCxnSpPr>
          <p:cNvPr id="39" name="Straight Arrow Connector 38">
            <a:extLst>
              <a:ext uri="{FF2B5EF4-FFF2-40B4-BE49-F238E27FC236}">
                <a16:creationId xmlns:a16="http://schemas.microsoft.com/office/drawing/2014/main" id="{BB306988-2369-B64F-8146-82B8811FFEA5}"/>
              </a:ext>
            </a:extLst>
          </p:cNvPr>
          <p:cNvCxnSpPr>
            <a:cxnSpLocks/>
            <a:stCxn id="37" idx="0"/>
            <a:endCxn id="38" idx="2"/>
          </p:cNvCxnSpPr>
          <p:nvPr/>
        </p:nvCxnSpPr>
        <p:spPr>
          <a:xfrm flipH="1" flipV="1">
            <a:off x="4767220" y="3362276"/>
            <a:ext cx="1" cy="979808"/>
          </a:xfrm>
          <a:prstGeom prst="straightConnector1">
            <a:avLst/>
          </a:prstGeom>
          <a:ln w="76200">
            <a:solidFill>
              <a:srgbClr val="0070C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5F458B7A-6610-B848-BBBB-74C9F775DE56}"/>
              </a:ext>
            </a:extLst>
          </p:cNvPr>
          <p:cNvCxnSpPr>
            <a:cxnSpLocks/>
          </p:cNvCxnSpPr>
          <p:nvPr/>
        </p:nvCxnSpPr>
        <p:spPr>
          <a:xfrm flipV="1">
            <a:off x="3301271" y="3362278"/>
            <a:ext cx="1049498" cy="979807"/>
          </a:xfrm>
          <a:prstGeom prst="straightConnector1">
            <a:avLst/>
          </a:prstGeom>
          <a:ln w="76200">
            <a:solidFill>
              <a:srgbClr val="0070C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215CA066-4914-374D-A4EB-4558713690B6}"/>
              </a:ext>
            </a:extLst>
          </p:cNvPr>
          <p:cNvCxnSpPr>
            <a:cxnSpLocks/>
          </p:cNvCxnSpPr>
          <p:nvPr/>
        </p:nvCxnSpPr>
        <p:spPr>
          <a:xfrm flipH="1" flipV="1">
            <a:off x="5050138" y="3372415"/>
            <a:ext cx="1042571" cy="969668"/>
          </a:xfrm>
          <a:prstGeom prst="straightConnector1">
            <a:avLst/>
          </a:prstGeom>
          <a:ln w="76200">
            <a:solidFill>
              <a:srgbClr val="0070C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2" name="Rounded Rectangle 41">
            <a:extLst>
              <a:ext uri="{FF2B5EF4-FFF2-40B4-BE49-F238E27FC236}">
                <a16:creationId xmlns:a16="http://schemas.microsoft.com/office/drawing/2014/main" id="{BF41F02B-9469-6640-9859-4C5BE0FBEAF9}"/>
              </a:ext>
            </a:extLst>
          </p:cNvPr>
          <p:cNvSpPr/>
          <p:nvPr/>
        </p:nvSpPr>
        <p:spPr>
          <a:xfrm>
            <a:off x="7217430" y="4342084"/>
            <a:ext cx="1418537" cy="626038"/>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600" b="1" dirty="0">
                <a:effectLst>
                  <a:outerShdw blurRad="50800" dist="38100" dir="2700000" algn="tl" rotWithShape="0">
                    <a:prstClr val="black">
                      <a:alpha val="40000"/>
                    </a:prstClr>
                  </a:outerShdw>
                </a:effectLst>
                <a:latin typeface="Avenir Light" panose="020B0402020203020204" pitchFamily="34" charset="77"/>
              </a:rPr>
              <a:t>Student</a:t>
            </a:r>
          </a:p>
        </p:txBody>
      </p:sp>
      <p:sp>
        <p:nvSpPr>
          <p:cNvPr id="43" name="Rounded Rectangle 42">
            <a:extLst>
              <a:ext uri="{FF2B5EF4-FFF2-40B4-BE49-F238E27FC236}">
                <a16:creationId xmlns:a16="http://schemas.microsoft.com/office/drawing/2014/main" id="{CC917D07-C33A-D04C-9501-8159278E7DBD}"/>
              </a:ext>
            </a:extLst>
          </p:cNvPr>
          <p:cNvSpPr/>
          <p:nvPr/>
        </p:nvSpPr>
        <p:spPr>
          <a:xfrm>
            <a:off x="7217430" y="2642610"/>
            <a:ext cx="1418537" cy="719666"/>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400" b="1" dirty="0">
                <a:effectLst>
                  <a:outerShdw blurRad="50800" dist="38100" dir="2700000" algn="tl" rotWithShape="0">
                    <a:prstClr val="black">
                      <a:alpha val="40000"/>
                    </a:prstClr>
                  </a:outerShdw>
                </a:effectLst>
                <a:latin typeface="Avenir Light" panose="020B0402020203020204" pitchFamily="34" charset="77"/>
              </a:rPr>
              <a:t>Application Software</a:t>
            </a:r>
          </a:p>
          <a:p>
            <a:pPr algn="ctr"/>
            <a:r>
              <a:rPr lang="en-US" sz="1400" b="1" dirty="0">
                <a:solidFill>
                  <a:srgbClr val="FFFF00"/>
                </a:solidFill>
                <a:effectLst>
                  <a:outerShdw blurRad="50800" dist="38100" dir="2700000" algn="tl" rotWithShape="0">
                    <a:prstClr val="black">
                      <a:alpha val="40000"/>
                    </a:prstClr>
                  </a:outerShdw>
                </a:effectLst>
                <a:latin typeface="Avenir Light" panose="020B0402020203020204" pitchFamily="34" charset="77"/>
              </a:rPr>
              <a:t>Student Org</a:t>
            </a:r>
          </a:p>
        </p:txBody>
      </p:sp>
      <p:cxnSp>
        <p:nvCxnSpPr>
          <p:cNvPr id="44" name="Straight Arrow Connector 43">
            <a:extLst>
              <a:ext uri="{FF2B5EF4-FFF2-40B4-BE49-F238E27FC236}">
                <a16:creationId xmlns:a16="http://schemas.microsoft.com/office/drawing/2014/main" id="{6AE450D1-6E23-D74D-9027-265E8A196C60}"/>
              </a:ext>
            </a:extLst>
          </p:cNvPr>
          <p:cNvCxnSpPr>
            <a:cxnSpLocks/>
            <a:stCxn id="42" idx="0"/>
            <a:endCxn id="43" idx="2"/>
          </p:cNvCxnSpPr>
          <p:nvPr/>
        </p:nvCxnSpPr>
        <p:spPr>
          <a:xfrm flipV="1">
            <a:off x="7926698" y="3362276"/>
            <a:ext cx="0" cy="979808"/>
          </a:xfrm>
          <a:prstGeom prst="straightConnector1">
            <a:avLst/>
          </a:prstGeom>
          <a:ln w="76200">
            <a:solidFill>
              <a:srgbClr val="0070C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5" name="Rounded Rectangle 44">
            <a:extLst>
              <a:ext uri="{FF2B5EF4-FFF2-40B4-BE49-F238E27FC236}">
                <a16:creationId xmlns:a16="http://schemas.microsoft.com/office/drawing/2014/main" id="{7010D852-CF7D-034E-A3AA-7A5B92C616E5}"/>
              </a:ext>
            </a:extLst>
          </p:cNvPr>
          <p:cNvSpPr/>
          <p:nvPr/>
        </p:nvSpPr>
        <p:spPr>
          <a:xfrm>
            <a:off x="8766471" y="4342084"/>
            <a:ext cx="1418537" cy="626038"/>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600" b="1" dirty="0">
                <a:effectLst>
                  <a:outerShdw blurRad="50800" dist="38100" dir="2700000" algn="tl" rotWithShape="0">
                    <a:prstClr val="black">
                      <a:alpha val="40000"/>
                    </a:prstClr>
                  </a:outerShdw>
                </a:effectLst>
                <a:latin typeface="Avenir Light" panose="020B0402020203020204" pitchFamily="34" charset="77"/>
              </a:rPr>
              <a:t>Courses</a:t>
            </a:r>
          </a:p>
        </p:txBody>
      </p:sp>
      <p:sp>
        <p:nvSpPr>
          <p:cNvPr id="46" name="Rounded Rectangle 45">
            <a:extLst>
              <a:ext uri="{FF2B5EF4-FFF2-40B4-BE49-F238E27FC236}">
                <a16:creationId xmlns:a16="http://schemas.microsoft.com/office/drawing/2014/main" id="{935BC326-B038-7748-A429-7B07409FAD48}"/>
              </a:ext>
            </a:extLst>
          </p:cNvPr>
          <p:cNvSpPr/>
          <p:nvPr/>
        </p:nvSpPr>
        <p:spPr>
          <a:xfrm>
            <a:off x="8766471" y="2642610"/>
            <a:ext cx="1418537" cy="719666"/>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400" b="1" dirty="0">
                <a:effectLst>
                  <a:outerShdw blurRad="50800" dist="38100" dir="2700000" algn="tl" rotWithShape="0">
                    <a:prstClr val="black">
                      <a:alpha val="40000"/>
                    </a:prstClr>
                  </a:outerShdw>
                </a:effectLst>
                <a:latin typeface="Avenir Light" panose="020B0402020203020204" pitchFamily="34" charset="77"/>
              </a:rPr>
              <a:t>Application Software</a:t>
            </a:r>
          </a:p>
          <a:p>
            <a:pPr algn="ctr"/>
            <a:r>
              <a:rPr lang="en-US" sz="1250" b="1" dirty="0">
                <a:solidFill>
                  <a:srgbClr val="FFFF00"/>
                </a:solidFill>
                <a:effectLst>
                  <a:outerShdw blurRad="50800" dist="38100" dir="2700000" algn="tl" rotWithShape="0">
                    <a:prstClr val="black">
                      <a:alpha val="40000"/>
                    </a:prstClr>
                  </a:outerShdw>
                </a:effectLst>
                <a:latin typeface="Avenir Light" panose="020B0402020203020204" pitchFamily="34" charset="77"/>
              </a:rPr>
              <a:t>Dept Operation</a:t>
            </a:r>
          </a:p>
        </p:txBody>
      </p:sp>
      <p:cxnSp>
        <p:nvCxnSpPr>
          <p:cNvPr id="47" name="Straight Arrow Connector 46">
            <a:extLst>
              <a:ext uri="{FF2B5EF4-FFF2-40B4-BE49-F238E27FC236}">
                <a16:creationId xmlns:a16="http://schemas.microsoft.com/office/drawing/2014/main" id="{AEA0C0FD-1DC7-8C46-A74B-31DC1B0B75D3}"/>
              </a:ext>
            </a:extLst>
          </p:cNvPr>
          <p:cNvCxnSpPr>
            <a:cxnSpLocks/>
            <a:stCxn id="45" idx="0"/>
            <a:endCxn id="46" idx="2"/>
          </p:cNvCxnSpPr>
          <p:nvPr/>
        </p:nvCxnSpPr>
        <p:spPr>
          <a:xfrm flipV="1">
            <a:off x="9475739" y="3362276"/>
            <a:ext cx="0" cy="979808"/>
          </a:xfrm>
          <a:prstGeom prst="straightConnector1">
            <a:avLst/>
          </a:prstGeom>
          <a:ln w="76200">
            <a:solidFill>
              <a:srgbClr val="0070C0"/>
            </a:solidFill>
            <a:headEnd type="triangle"/>
            <a:tailEnd type="triangle"/>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388917885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63601"/>
    </mc:Choice>
    <mc:Fallback xmlns="">
      <p:transition spd="slow" advTm="63601"/>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74CD14DB-BB81-479F-A1FC-1C75640E9F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1" name="Rectangle 20">
            <a:extLst>
              <a:ext uri="{FF2B5EF4-FFF2-40B4-BE49-F238E27FC236}">
                <a16:creationId xmlns:a16="http://schemas.microsoft.com/office/drawing/2014/main" id="{C943A91B-7CA7-4592-A975-73B1BF8C4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3" name="Freeform 7">
            <a:extLst>
              <a:ext uri="{FF2B5EF4-FFF2-40B4-BE49-F238E27FC236}">
                <a16:creationId xmlns:a16="http://schemas.microsoft.com/office/drawing/2014/main" id="{EC471314-E46A-414B-8D91-74880E84F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 useBgFill="1">
        <p:nvSpPr>
          <p:cNvPr id="25" name="Freeform: Shape 24">
            <a:extLst>
              <a:ext uri="{FF2B5EF4-FFF2-40B4-BE49-F238E27FC236}">
                <a16:creationId xmlns:a16="http://schemas.microsoft.com/office/drawing/2014/main" id="{6A681326-1C9D-44A3-A627-3871BDAE41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2" name="Title 1">
            <a:extLst>
              <a:ext uri="{FF2B5EF4-FFF2-40B4-BE49-F238E27FC236}">
                <a16:creationId xmlns:a16="http://schemas.microsoft.com/office/drawing/2014/main" id="{F0DEE976-E94D-D245-857E-6FDFCE93F87E}"/>
              </a:ext>
            </a:extLst>
          </p:cNvPr>
          <p:cNvSpPr>
            <a:spLocks noGrp="1"/>
          </p:cNvSpPr>
          <p:nvPr>
            <p:ph type="title"/>
          </p:nvPr>
        </p:nvSpPr>
        <p:spPr>
          <a:xfrm>
            <a:off x="1103311" y="452718"/>
            <a:ext cx="9081697" cy="1400530"/>
          </a:xfrm>
        </p:spPr>
        <p:txBody>
          <a:bodyPr anchor="ctr">
            <a:normAutofit/>
          </a:bodyPr>
          <a:lstStyle/>
          <a:p>
            <a:r>
              <a:rPr lang="en-US" dirty="0">
                <a:solidFill>
                  <a:srgbClr val="FFFFFF"/>
                </a:solidFill>
              </a:rPr>
              <a:t>Database Systems</a:t>
            </a:r>
          </a:p>
        </p:txBody>
      </p:sp>
      <p:sp>
        <p:nvSpPr>
          <p:cNvPr id="5" name="Rectangle 4">
            <a:extLst>
              <a:ext uri="{FF2B5EF4-FFF2-40B4-BE49-F238E27FC236}">
                <a16:creationId xmlns:a16="http://schemas.microsoft.com/office/drawing/2014/main" id="{952A457E-FC6E-184D-B7D4-FFA4D04138F1}"/>
              </a:ext>
            </a:extLst>
          </p:cNvPr>
          <p:cNvSpPr/>
          <p:nvPr/>
        </p:nvSpPr>
        <p:spPr>
          <a:xfrm>
            <a:off x="10437812" y="-1"/>
            <a:ext cx="685800" cy="1143001"/>
          </a:xfrm>
          <a:prstGeom prst="rect">
            <a:avLst/>
          </a:prstGeom>
          <a:solidFill>
            <a:schemeClr val="accent3">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0" name="Group 29">
            <a:extLst>
              <a:ext uri="{FF2B5EF4-FFF2-40B4-BE49-F238E27FC236}">
                <a16:creationId xmlns:a16="http://schemas.microsoft.com/office/drawing/2014/main" id="{D3BA224D-E769-A74C-8346-692A183EB93F}"/>
              </a:ext>
            </a:extLst>
          </p:cNvPr>
          <p:cNvGrpSpPr/>
          <p:nvPr/>
        </p:nvGrpSpPr>
        <p:grpSpPr>
          <a:xfrm>
            <a:off x="-176022" y="5829300"/>
            <a:ext cx="4036613" cy="1000647"/>
            <a:chOff x="-176022" y="5785767"/>
            <a:chExt cx="4036613" cy="1000647"/>
          </a:xfrm>
        </p:grpSpPr>
        <p:sp>
          <p:nvSpPr>
            <p:cNvPr id="31" name="Rounded Rectangle 30">
              <a:extLst>
                <a:ext uri="{FF2B5EF4-FFF2-40B4-BE49-F238E27FC236}">
                  <a16:creationId xmlns:a16="http://schemas.microsoft.com/office/drawing/2014/main" id="{C85CDBF2-831C-AB47-B5B0-05C6AFE2234F}"/>
                </a:ext>
              </a:extLst>
            </p:cNvPr>
            <p:cNvSpPr/>
            <p:nvPr/>
          </p:nvSpPr>
          <p:spPr>
            <a:xfrm>
              <a:off x="-176022" y="5922534"/>
              <a:ext cx="3993749" cy="719566"/>
            </a:xfrm>
            <a:prstGeom prst="roundRect">
              <a:avLst/>
            </a:prstGeom>
            <a:solidFill>
              <a:schemeClr val="accent5">
                <a:lumMod val="5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75000"/>
                  </a:schemeClr>
                </a:solidFill>
              </a:endParaRPr>
            </a:p>
          </p:txBody>
        </p:sp>
        <p:sp>
          <p:nvSpPr>
            <p:cNvPr id="32" name="TextBox 31">
              <a:extLst>
                <a:ext uri="{FF2B5EF4-FFF2-40B4-BE49-F238E27FC236}">
                  <a16:creationId xmlns:a16="http://schemas.microsoft.com/office/drawing/2014/main" id="{7D4AEB3A-9D87-124B-9D81-32D60503C71C}"/>
                </a:ext>
              </a:extLst>
            </p:cNvPr>
            <p:cNvSpPr txBox="1"/>
            <p:nvPr/>
          </p:nvSpPr>
          <p:spPr>
            <a:xfrm>
              <a:off x="1215865" y="6066873"/>
              <a:ext cx="2644726" cy="430887"/>
            </a:xfrm>
            <a:prstGeom prst="rect">
              <a:avLst/>
            </a:prstGeom>
            <a:noFill/>
          </p:spPr>
          <p:txBody>
            <a:bodyPr wrap="square" rtlCol="0">
              <a:spAutoFit/>
            </a:bodyPr>
            <a:lstStyle/>
            <a:p>
              <a:r>
                <a:rPr lang="en-US" sz="1100" i="1" dirty="0">
                  <a:solidFill>
                    <a:schemeClr val="accent5">
                      <a:lumMod val="40000"/>
                      <a:lumOff val="60000"/>
                    </a:schemeClr>
                  </a:solidFill>
                  <a:latin typeface="Avenir Book" panose="02000503020000020003" pitchFamily="2" charset="0"/>
                </a:rPr>
                <a:t>Information Technology Department</a:t>
              </a:r>
            </a:p>
            <a:p>
              <a:r>
                <a:rPr lang="en-US" sz="1100" i="1" dirty="0">
                  <a:solidFill>
                    <a:schemeClr val="accent5">
                      <a:lumMod val="40000"/>
                      <a:lumOff val="60000"/>
                    </a:schemeClr>
                  </a:solidFill>
                  <a:latin typeface="Avenir Book" panose="02000503020000020003" pitchFamily="2" charset="0"/>
                </a:rPr>
                <a:t>De La Salle University</a:t>
              </a:r>
            </a:p>
          </p:txBody>
        </p:sp>
        <p:sp>
          <p:nvSpPr>
            <p:cNvPr id="33" name="Oval 32">
              <a:extLst>
                <a:ext uri="{FF2B5EF4-FFF2-40B4-BE49-F238E27FC236}">
                  <a16:creationId xmlns:a16="http://schemas.microsoft.com/office/drawing/2014/main" id="{AA5B8DD2-B2AF-0B4E-B322-C54E4949C6D4}"/>
                </a:ext>
              </a:extLst>
            </p:cNvPr>
            <p:cNvSpPr/>
            <p:nvPr/>
          </p:nvSpPr>
          <p:spPr>
            <a:xfrm>
              <a:off x="216904" y="6079151"/>
              <a:ext cx="417600" cy="4176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5AAEDF5F-41F4-C34B-80B7-FC99218F3894}"/>
                </a:ext>
              </a:extLst>
            </p:cNvPr>
            <p:cNvSpPr/>
            <p:nvPr/>
          </p:nvSpPr>
          <p:spPr>
            <a:xfrm>
              <a:off x="757038" y="6074899"/>
              <a:ext cx="428400" cy="4261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5" name="Picture 2">
              <a:extLst>
                <a:ext uri="{FF2B5EF4-FFF2-40B4-BE49-F238E27FC236}">
                  <a16:creationId xmlns:a16="http://schemas.microsoft.com/office/drawing/2014/main" id="{41D499EC-A8C2-D24E-9B53-C87535C2A587}"/>
                </a:ext>
              </a:extLst>
            </p:cNvPr>
            <p:cNvPicPr>
              <a:picLocks noChangeAspect="1" noChangeArrowheads="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93631" y="5785767"/>
              <a:ext cx="1000647" cy="1000647"/>
            </a:xfrm>
            <a:prstGeom prst="rect">
              <a:avLst/>
            </a:prstGeom>
            <a:noFill/>
            <a:extLst>
              <a:ext uri="{909E8E84-426E-40DD-AFC4-6F175D3DCCD1}">
                <a14:hiddenFill xmlns:a14="http://schemas.microsoft.com/office/drawing/2010/main">
                  <a:solidFill>
                    <a:srgbClr val="FFFFFF"/>
                  </a:solidFill>
                </a14:hiddenFill>
              </a:ext>
            </a:extLst>
          </p:spPr>
        </p:pic>
      </p:grpSp>
      <p:sp>
        <p:nvSpPr>
          <p:cNvPr id="48" name="Rounded Rectangle 47">
            <a:extLst>
              <a:ext uri="{FF2B5EF4-FFF2-40B4-BE49-F238E27FC236}">
                <a16:creationId xmlns:a16="http://schemas.microsoft.com/office/drawing/2014/main" id="{3560ACF9-D3CE-C341-84C5-5B65F7A0FAD6}"/>
              </a:ext>
            </a:extLst>
          </p:cNvPr>
          <p:cNvSpPr/>
          <p:nvPr/>
        </p:nvSpPr>
        <p:spPr>
          <a:xfrm>
            <a:off x="2022443" y="4011003"/>
            <a:ext cx="8162565" cy="372669"/>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600" b="1" dirty="0">
                <a:effectLst>
                  <a:outerShdw blurRad="50800" dist="38100" dir="2700000" algn="tl" rotWithShape="0">
                    <a:prstClr val="black">
                      <a:alpha val="40000"/>
                    </a:prstClr>
                  </a:outerShdw>
                </a:effectLst>
                <a:latin typeface="Avenir Light" panose="020B0402020203020204" pitchFamily="34" charset="77"/>
              </a:rPr>
              <a:t>DBMS</a:t>
            </a:r>
          </a:p>
        </p:txBody>
      </p:sp>
      <p:sp>
        <p:nvSpPr>
          <p:cNvPr id="49" name="Rounded Rectangle 48">
            <a:extLst>
              <a:ext uri="{FF2B5EF4-FFF2-40B4-BE49-F238E27FC236}">
                <a16:creationId xmlns:a16="http://schemas.microsoft.com/office/drawing/2014/main" id="{EEBC31E9-44A0-0941-BD6C-800887642F51}"/>
              </a:ext>
            </a:extLst>
          </p:cNvPr>
          <p:cNvSpPr/>
          <p:nvPr/>
        </p:nvSpPr>
        <p:spPr>
          <a:xfrm>
            <a:off x="2022437" y="2631318"/>
            <a:ext cx="1945210" cy="719666"/>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400" b="1" dirty="0">
                <a:effectLst>
                  <a:outerShdw blurRad="50800" dist="38100" dir="2700000" algn="tl" rotWithShape="0">
                    <a:prstClr val="black">
                      <a:alpha val="40000"/>
                    </a:prstClr>
                  </a:outerShdw>
                </a:effectLst>
                <a:latin typeface="Avenir Light" panose="020B0402020203020204" pitchFamily="34" charset="77"/>
              </a:rPr>
              <a:t>Application Software</a:t>
            </a:r>
          </a:p>
          <a:p>
            <a:pPr algn="ctr"/>
            <a:r>
              <a:rPr lang="en-US" sz="1400" b="1" dirty="0">
                <a:solidFill>
                  <a:srgbClr val="FFFF00"/>
                </a:solidFill>
                <a:effectLst>
                  <a:outerShdw blurRad="50800" dist="38100" dir="2700000" algn="tl" rotWithShape="0">
                    <a:prstClr val="black">
                      <a:alpha val="40000"/>
                    </a:prstClr>
                  </a:outerShdw>
                </a:effectLst>
                <a:latin typeface="Avenir Light" panose="020B0402020203020204" pitchFamily="34" charset="77"/>
              </a:rPr>
              <a:t>Student Registration</a:t>
            </a:r>
          </a:p>
        </p:txBody>
      </p:sp>
      <p:cxnSp>
        <p:nvCxnSpPr>
          <p:cNvPr id="50" name="Straight Arrow Connector 49">
            <a:extLst>
              <a:ext uri="{FF2B5EF4-FFF2-40B4-BE49-F238E27FC236}">
                <a16:creationId xmlns:a16="http://schemas.microsoft.com/office/drawing/2014/main" id="{3F666ED9-B166-5640-ACE5-6CAF02CEA569}"/>
              </a:ext>
            </a:extLst>
          </p:cNvPr>
          <p:cNvCxnSpPr>
            <a:cxnSpLocks/>
            <a:endCxn id="49" idx="2"/>
          </p:cNvCxnSpPr>
          <p:nvPr/>
        </p:nvCxnSpPr>
        <p:spPr>
          <a:xfrm flipV="1">
            <a:off x="2995042" y="3350984"/>
            <a:ext cx="0" cy="660018"/>
          </a:xfrm>
          <a:prstGeom prst="straightConnector1">
            <a:avLst/>
          </a:prstGeom>
          <a:ln w="76200">
            <a:solidFill>
              <a:srgbClr val="0070C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51" name="Rounded Rectangle 50">
            <a:extLst>
              <a:ext uri="{FF2B5EF4-FFF2-40B4-BE49-F238E27FC236}">
                <a16:creationId xmlns:a16="http://schemas.microsoft.com/office/drawing/2014/main" id="{1F3A8217-C088-9D46-8A31-D4BB44A5BB54}"/>
              </a:ext>
            </a:extLst>
          </p:cNvPr>
          <p:cNvSpPr/>
          <p:nvPr/>
        </p:nvSpPr>
        <p:spPr>
          <a:xfrm>
            <a:off x="5592538" y="2631318"/>
            <a:ext cx="1418537" cy="719666"/>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400" b="1" dirty="0">
                <a:effectLst>
                  <a:outerShdw blurRad="50800" dist="38100" dir="2700000" algn="tl" rotWithShape="0">
                    <a:prstClr val="black">
                      <a:alpha val="40000"/>
                    </a:prstClr>
                  </a:outerShdw>
                </a:effectLst>
                <a:latin typeface="Avenir Light" panose="020B0402020203020204" pitchFamily="34" charset="77"/>
              </a:rPr>
              <a:t>Application Software</a:t>
            </a:r>
          </a:p>
          <a:p>
            <a:pPr algn="ctr"/>
            <a:r>
              <a:rPr lang="en-US" sz="1400" b="1" dirty="0">
                <a:solidFill>
                  <a:srgbClr val="FFFF00"/>
                </a:solidFill>
                <a:effectLst>
                  <a:outerShdw blurRad="50800" dist="38100" dir="2700000" algn="tl" rotWithShape="0">
                    <a:prstClr val="black">
                      <a:alpha val="40000"/>
                    </a:prstClr>
                  </a:outerShdw>
                </a:effectLst>
                <a:latin typeface="Avenir Light" panose="020B0402020203020204" pitchFamily="34" charset="77"/>
              </a:rPr>
              <a:t>Course Profile</a:t>
            </a:r>
          </a:p>
        </p:txBody>
      </p:sp>
      <p:cxnSp>
        <p:nvCxnSpPr>
          <p:cNvPr id="52" name="Straight Arrow Connector 51">
            <a:extLst>
              <a:ext uri="{FF2B5EF4-FFF2-40B4-BE49-F238E27FC236}">
                <a16:creationId xmlns:a16="http://schemas.microsoft.com/office/drawing/2014/main" id="{E540EC54-52A3-B54E-AFBD-11C406FBADB6}"/>
              </a:ext>
            </a:extLst>
          </p:cNvPr>
          <p:cNvCxnSpPr>
            <a:cxnSpLocks/>
            <a:endCxn id="51" idx="2"/>
          </p:cNvCxnSpPr>
          <p:nvPr/>
        </p:nvCxnSpPr>
        <p:spPr>
          <a:xfrm flipV="1">
            <a:off x="6301806" y="3350984"/>
            <a:ext cx="0" cy="673558"/>
          </a:xfrm>
          <a:prstGeom prst="straightConnector1">
            <a:avLst/>
          </a:prstGeom>
          <a:ln w="76200">
            <a:solidFill>
              <a:srgbClr val="0070C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53" name="Rounded Rectangle 52">
            <a:extLst>
              <a:ext uri="{FF2B5EF4-FFF2-40B4-BE49-F238E27FC236}">
                <a16:creationId xmlns:a16="http://schemas.microsoft.com/office/drawing/2014/main" id="{AFDA6821-C2B5-D14C-92B3-3DC15AE2BD62}"/>
              </a:ext>
            </a:extLst>
          </p:cNvPr>
          <p:cNvSpPr/>
          <p:nvPr/>
        </p:nvSpPr>
        <p:spPr>
          <a:xfrm>
            <a:off x="4067851" y="2631318"/>
            <a:ext cx="1398736" cy="719666"/>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400" b="1" dirty="0">
                <a:effectLst>
                  <a:outerShdw blurRad="50800" dist="38100" dir="2700000" algn="tl" rotWithShape="0">
                    <a:prstClr val="black">
                      <a:alpha val="40000"/>
                    </a:prstClr>
                  </a:outerShdw>
                </a:effectLst>
                <a:latin typeface="Avenir Light" panose="020B0402020203020204" pitchFamily="34" charset="77"/>
              </a:rPr>
              <a:t>Application Software</a:t>
            </a:r>
          </a:p>
          <a:p>
            <a:pPr algn="ctr"/>
            <a:r>
              <a:rPr lang="en-US" sz="1400" b="1" dirty="0">
                <a:solidFill>
                  <a:srgbClr val="FFFF00"/>
                </a:solidFill>
                <a:effectLst>
                  <a:outerShdw blurRad="50800" dist="38100" dir="2700000" algn="tl" rotWithShape="0">
                    <a:prstClr val="black">
                      <a:alpha val="40000"/>
                    </a:prstClr>
                  </a:outerShdw>
                </a:effectLst>
                <a:latin typeface="Avenir Light" panose="020B0402020203020204" pitchFamily="34" charset="77"/>
              </a:rPr>
              <a:t>Enrollment</a:t>
            </a:r>
          </a:p>
        </p:txBody>
      </p:sp>
      <p:cxnSp>
        <p:nvCxnSpPr>
          <p:cNvPr id="54" name="Straight Arrow Connector 53">
            <a:extLst>
              <a:ext uri="{FF2B5EF4-FFF2-40B4-BE49-F238E27FC236}">
                <a16:creationId xmlns:a16="http://schemas.microsoft.com/office/drawing/2014/main" id="{EECFB526-06D5-054F-A0E1-E6D60CC95B31}"/>
              </a:ext>
            </a:extLst>
          </p:cNvPr>
          <p:cNvCxnSpPr>
            <a:cxnSpLocks/>
            <a:endCxn id="53" idx="2"/>
          </p:cNvCxnSpPr>
          <p:nvPr/>
        </p:nvCxnSpPr>
        <p:spPr>
          <a:xfrm flipH="1" flipV="1">
            <a:off x="4767220" y="3350984"/>
            <a:ext cx="11563" cy="673558"/>
          </a:xfrm>
          <a:prstGeom prst="straightConnector1">
            <a:avLst/>
          </a:prstGeom>
          <a:ln w="76200">
            <a:solidFill>
              <a:srgbClr val="0070C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55" name="Rounded Rectangle 54">
            <a:extLst>
              <a:ext uri="{FF2B5EF4-FFF2-40B4-BE49-F238E27FC236}">
                <a16:creationId xmlns:a16="http://schemas.microsoft.com/office/drawing/2014/main" id="{FAC81B22-27D5-9140-8BE4-055E37D6CFE2}"/>
              </a:ext>
            </a:extLst>
          </p:cNvPr>
          <p:cNvSpPr/>
          <p:nvPr/>
        </p:nvSpPr>
        <p:spPr>
          <a:xfrm>
            <a:off x="7217430" y="2631318"/>
            <a:ext cx="1418537" cy="719666"/>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400" b="1" dirty="0">
                <a:effectLst>
                  <a:outerShdw blurRad="50800" dist="38100" dir="2700000" algn="tl" rotWithShape="0">
                    <a:prstClr val="black">
                      <a:alpha val="40000"/>
                    </a:prstClr>
                  </a:outerShdw>
                </a:effectLst>
                <a:latin typeface="Avenir Light" panose="020B0402020203020204" pitchFamily="34" charset="77"/>
              </a:rPr>
              <a:t>Application Software</a:t>
            </a:r>
          </a:p>
          <a:p>
            <a:pPr algn="ctr"/>
            <a:r>
              <a:rPr lang="en-US" sz="1400" b="1" dirty="0">
                <a:solidFill>
                  <a:srgbClr val="FFFF00"/>
                </a:solidFill>
                <a:effectLst>
                  <a:outerShdw blurRad="50800" dist="38100" dir="2700000" algn="tl" rotWithShape="0">
                    <a:prstClr val="black">
                      <a:alpha val="40000"/>
                    </a:prstClr>
                  </a:outerShdw>
                </a:effectLst>
                <a:latin typeface="Avenir Light" panose="020B0402020203020204" pitchFamily="34" charset="77"/>
              </a:rPr>
              <a:t>Student Org</a:t>
            </a:r>
          </a:p>
        </p:txBody>
      </p:sp>
      <p:cxnSp>
        <p:nvCxnSpPr>
          <p:cNvPr id="56" name="Straight Arrow Connector 55">
            <a:extLst>
              <a:ext uri="{FF2B5EF4-FFF2-40B4-BE49-F238E27FC236}">
                <a16:creationId xmlns:a16="http://schemas.microsoft.com/office/drawing/2014/main" id="{EA16560A-BBD3-F146-A16C-3BF526C627AE}"/>
              </a:ext>
            </a:extLst>
          </p:cNvPr>
          <p:cNvCxnSpPr>
            <a:cxnSpLocks/>
            <a:endCxn id="55" idx="2"/>
          </p:cNvCxnSpPr>
          <p:nvPr/>
        </p:nvCxnSpPr>
        <p:spPr>
          <a:xfrm flipV="1">
            <a:off x="7926698" y="3350984"/>
            <a:ext cx="0" cy="673558"/>
          </a:xfrm>
          <a:prstGeom prst="straightConnector1">
            <a:avLst/>
          </a:prstGeom>
          <a:ln w="76200">
            <a:solidFill>
              <a:srgbClr val="0070C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57" name="Rounded Rectangle 56">
            <a:extLst>
              <a:ext uri="{FF2B5EF4-FFF2-40B4-BE49-F238E27FC236}">
                <a16:creationId xmlns:a16="http://schemas.microsoft.com/office/drawing/2014/main" id="{01F32E3B-0835-8542-8885-833A6896D007}"/>
              </a:ext>
            </a:extLst>
          </p:cNvPr>
          <p:cNvSpPr/>
          <p:nvPr/>
        </p:nvSpPr>
        <p:spPr>
          <a:xfrm>
            <a:off x="8766471" y="2631318"/>
            <a:ext cx="1418537" cy="719666"/>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400" b="1" dirty="0">
                <a:effectLst>
                  <a:outerShdw blurRad="50800" dist="38100" dir="2700000" algn="tl" rotWithShape="0">
                    <a:prstClr val="black">
                      <a:alpha val="40000"/>
                    </a:prstClr>
                  </a:outerShdw>
                </a:effectLst>
                <a:latin typeface="Avenir Light" panose="020B0402020203020204" pitchFamily="34" charset="77"/>
              </a:rPr>
              <a:t>Application Software</a:t>
            </a:r>
          </a:p>
          <a:p>
            <a:pPr algn="ctr"/>
            <a:r>
              <a:rPr lang="en-US" sz="1250" b="1" dirty="0">
                <a:solidFill>
                  <a:srgbClr val="FFFF00"/>
                </a:solidFill>
                <a:effectLst>
                  <a:outerShdw blurRad="50800" dist="38100" dir="2700000" algn="tl" rotWithShape="0">
                    <a:prstClr val="black">
                      <a:alpha val="40000"/>
                    </a:prstClr>
                  </a:outerShdw>
                </a:effectLst>
                <a:latin typeface="Avenir Light" panose="020B0402020203020204" pitchFamily="34" charset="77"/>
              </a:rPr>
              <a:t>Dept Operation</a:t>
            </a:r>
          </a:p>
        </p:txBody>
      </p:sp>
      <p:cxnSp>
        <p:nvCxnSpPr>
          <p:cNvPr id="58" name="Straight Arrow Connector 57">
            <a:extLst>
              <a:ext uri="{FF2B5EF4-FFF2-40B4-BE49-F238E27FC236}">
                <a16:creationId xmlns:a16="http://schemas.microsoft.com/office/drawing/2014/main" id="{969D3BF9-7FA8-AE42-8FF7-30A796331C8C}"/>
              </a:ext>
            </a:extLst>
          </p:cNvPr>
          <p:cNvCxnSpPr>
            <a:cxnSpLocks/>
            <a:endCxn id="57" idx="2"/>
          </p:cNvCxnSpPr>
          <p:nvPr/>
        </p:nvCxnSpPr>
        <p:spPr>
          <a:xfrm flipV="1">
            <a:off x="9475739" y="3350984"/>
            <a:ext cx="0" cy="660018"/>
          </a:xfrm>
          <a:prstGeom prst="straightConnector1">
            <a:avLst/>
          </a:prstGeom>
          <a:ln w="76200">
            <a:solidFill>
              <a:srgbClr val="0070C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59" name="Rounded Rectangle 58">
            <a:extLst>
              <a:ext uri="{FF2B5EF4-FFF2-40B4-BE49-F238E27FC236}">
                <a16:creationId xmlns:a16="http://schemas.microsoft.com/office/drawing/2014/main" id="{7C8AE59B-B5AF-0649-8C8E-878FB1D93BAE}"/>
              </a:ext>
            </a:extLst>
          </p:cNvPr>
          <p:cNvSpPr/>
          <p:nvPr/>
        </p:nvSpPr>
        <p:spPr>
          <a:xfrm>
            <a:off x="2022443" y="4463153"/>
            <a:ext cx="8162565" cy="1453669"/>
          </a:xfrm>
          <a:prstGeom prst="roundRect">
            <a:avLst/>
          </a:prstGeom>
        </p:spPr>
        <p:style>
          <a:lnRef idx="1">
            <a:schemeClr val="accent5"/>
          </a:lnRef>
          <a:fillRef idx="2">
            <a:schemeClr val="accent5"/>
          </a:fillRef>
          <a:effectRef idx="1">
            <a:schemeClr val="accent5"/>
          </a:effectRef>
          <a:fontRef idx="minor">
            <a:schemeClr val="dk1"/>
          </a:fontRef>
        </p:style>
        <p:txBody>
          <a:bodyPr rtlCol="0" anchor="t"/>
          <a:lstStyle/>
          <a:p>
            <a:pPr algn="ctr"/>
            <a:r>
              <a:rPr lang="en-US" sz="1600" b="1" dirty="0">
                <a:effectLst>
                  <a:outerShdw blurRad="50800" dist="38100" dir="2700000" algn="tl" rotWithShape="0">
                    <a:prstClr val="black">
                      <a:alpha val="40000"/>
                    </a:prstClr>
                  </a:outerShdw>
                </a:effectLst>
                <a:latin typeface="Avenir Light" panose="020B0402020203020204" pitchFamily="34" charset="77"/>
              </a:rPr>
              <a:t>Database</a:t>
            </a:r>
          </a:p>
        </p:txBody>
      </p:sp>
      <p:sp>
        <p:nvSpPr>
          <p:cNvPr id="60" name="Rounded Rectangle 59">
            <a:extLst>
              <a:ext uri="{FF2B5EF4-FFF2-40B4-BE49-F238E27FC236}">
                <a16:creationId xmlns:a16="http://schemas.microsoft.com/office/drawing/2014/main" id="{277AA93E-FC5A-4F49-B3D2-07FE8A3B5585}"/>
              </a:ext>
            </a:extLst>
          </p:cNvPr>
          <p:cNvSpPr/>
          <p:nvPr/>
        </p:nvSpPr>
        <p:spPr>
          <a:xfrm>
            <a:off x="6905941" y="4959061"/>
            <a:ext cx="1418537" cy="626038"/>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600" b="1" dirty="0">
                <a:effectLst>
                  <a:outerShdw blurRad="50800" dist="38100" dir="2700000" algn="tl" rotWithShape="0">
                    <a:prstClr val="black">
                      <a:alpha val="40000"/>
                    </a:prstClr>
                  </a:outerShdw>
                </a:effectLst>
                <a:latin typeface="Avenir Light" panose="020B0402020203020204" pitchFamily="34" charset="77"/>
              </a:rPr>
              <a:t>Courses</a:t>
            </a:r>
          </a:p>
        </p:txBody>
      </p:sp>
      <p:sp>
        <p:nvSpPr>
          <p:cNvPr id="61" name="Rounded Rectangle 60">
            <a:extLst>
              <a:ext uri="{FF2B5EF4-FFF2-40B4-BE49-F238E27FC236}">
                <a16:creationId xmlns:a16="http://schemas.microsoft.com/office/drawing/2014/main" id="{8076D8CC-0596-7441-844F-CF8890E70047}"/>
              </a:ext>
            </a:extLst>
          </p:cNvPr>
          <p:cNvSpPr/>
          <p:nvPr/>
        </p:nvSpPr>
        <p:spPr>
          <a:xfrm>
            <a:off x="5380827" y="4959061"/>
            <a:ext cx="1398736" cy="626038"/>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600" b="1" dirty="0">
                <a:effectLst>
                  <a:outerShdw blurRad="50800" dist="38100" dir="2700000" algn="tl" rotWithShape="0">
                    <a:prstClr val="black">
                      <a:alpha val="40000"/>
                    </a:prstClr>
                  </a:outerShdw>
                </a:effectLst>
                <a:latin typeface="Avenir Light" panose="020B0402020203020204" pitchFamily="34" charset="77"/>
              </a:rPr>
              <a:t>Enrollment</a:t>
            </a:r>
          </a:p>
        </p:txBody>
      </p:sp>
      <p:sp>
        <p:nvSpPr>
          <p:cNvPr id="62" name="Rounded Rectangle 61">
            <a:extLst>
              <a:ext uri="{FF2B5EF4-FFF2-40B4-BE49-F238E27FC236}">
                <a16:creationId xmlns:a16="http://schemas.microsoft.com/office/drawing/2014/main" id="{B7C5560A-4F2A-994B-88FC-408A2E8C2A1A}"/>
              </a:ext>
            </a:extLst>
          </p:cNvPr>
          <p:cNvSpPr/>
          <p:nvPr/>
        </p:nvSpPr>
        <p:spPr>
          <a:xfrm>
            <a:off x="3721286" y="4959061"/>
            <a:ext cx="1533164" cy="626038"/>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600" b="1" dirty="0">
                <a:effectLst>
                  <a:outerShdw blurRad="50800" dist="38100" dir="2700000" algn="tl" rotWithShape="0">
                    <a:prstClr val="black">
                      <a:alpha val="40000"/>
                    </a:prstClr>
                  </a:outerShdw>
                </a:effectLst>
                <a:latin typeface="Avenir Light" panose="020B0402020203020204" pitchFamily="34" charset="77"/>
              </a:rPr>
              <a:t>Student</a:t>
            </a:r>
          </a:p>
        </p:txBody>
      </p:sp>
    </p:spTree>
    <p:custDataLst>
      <p:tags r:id="rId1"/>
    </p:custDataLst>
    <p:extLst>
      <p:ext uri="{BB962C8B-B14F-4D97-AF65-F5344CB8AC3E}">
        <p14:creationId xmlns:p14="http://schemas.microsoft.com/office/powerpoint/2010/main" val="290195904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63601"/>
    </mc:Choice>
    <mc:Fallback xmlns="">
      <p:transition spd="slow" advTm="63601"/>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0"/>
                                        </p:tgtEl>
                                        <p:attrNameLst>
                                          <p:attrName>style.visibility</p:attrName>
                                        </p:attrNameLst>
                                      </p:cBhvr>
                                      <p:to>
                                        <p:strVal val="visible"/>
                                      </p:to>
                                    </p:set>
                                    <p:animEffect transition="in" filter="fade">
                                      <p:cBhvr>
                                        <p:cTn id="7" dur="500"/>
                                        <p:tgtEl>
                                          <p:spTgt spid="50"/>
                                        </p:tgtEl>
                                      </p:cBhvr>
                                    </p:animEffect>
                                  </p:childTnLst>
                                </p:cTn>
                              </p:par>
                              <p:par>
                                <p:cTn id="8" presetID="10" presetClass="entr" presetSubtype="0" fill="hold" nodeType="withEffect">
                                  <p:stCondLst>
                                    <p:cond delay="0"/>
                                  </p:stCondLst>
                                  <p:childTnLst>
                                    <p:set>
                                      <p:cBhvr>
                                        <p:cTn id="9" dur="1" fill="hold">
                                          <p:stCondLst>
                                            <p:cond delay="0"/>
                                          </p:stCondLst>
                                        </p:cTn>
                                        <p:tgtEl>
                                          <p:spTgt spid="54"/>
                                        </p:tgtEl>
                                        <p:attrNameLst>
                                          <p:attrName>style.visibility</p:attrName>
                                        </p:attrNameLst>
                                      </p:cBhvr>
                                      <p:to>
                                        <p:strVal val="visible"/>
                                      </p:to>
                                    </p:set>
                                    <p:animEffect transition="in" filter="fade">
                                      <p:cBhvr>
                                        <p:cTn id="10" dur="500"/>
                                        <p:tgtEl>
                                          <p:spTgt spid="54"/>
                                        </p:tgtEl>
                                      </p:cBhvr>
                                    </p:animEffect>
                                  </p:childTnLst>
                                </p:cTn>
                              </p:par>
                              <p:par>
                                <p:cTn id="11" presetID="10" presetClass="entr" presetSubtype="0" fill="hold" nodeType="withEffect">
                                  <p:stCondLst>
                                    <p:cond delay="0"/>
                                  </p:stCondLst>
                                  <p:childTnLst>
                                    <p:set>
                                      <p:cBhvr>
                                        <p:cTn id="12" dur="1" fill="hold">
                                          <p:stCondLst>
                                            <p:cond delay="0"/>
                                          </p:stCondLst>
                                        </p:cTn>
                                        <p:tgtEl>
                                          <p:spTgt spid="52"/>
                                        </p:tgtEl>
                                        <p:attrNameLst>
                                          <p:attrName>style.visibility</p:attrName>
                                        </p:attrNameLst>
                                      </p:cBhvr>
                                      <p:to>
                                        <p:strVal val="visible"/>
                                      </p:to>
                                    </p:set>
                                    <p:animEffect transition="in" filter="fade">
                                      <p:cBhvr>
                                        <p:cTn id="13" dur="500"/>
                                        <p:tgtEl>
                                          <p:spTgt spid="52"/>
                                        </p:tgtEl>
                                      </p:cBhvr>
                                    </p:animEffect>
                                  </p:childTnLst>
                                </p:cTn>
                              </p:par>
                              <p:par>
                                <p:cTn id="14" presetID="10" presetClass="entr" presetSubtype="0" fill="hold" nodeType="withEffect">
                                  <p:stCondLst>
                                    <p:cond delay="0"/>
                                  </p:stCondLst>
                                  <p:childTnLst>
                                    <p:set>
                                      <p:cBhvr>
                                        <p:cTn id="15" dur="1" fill="hold">
                                          <p:stCondLst>
                                            <p:cond delay="0"/>
                                          </p:stCondLst>
                                        </p:cTn>
                                        <p:tgtEl>
                                          <p:spTgt spid="56"/>
                                        </p:tgtEl>
                                        <p:attrNameLst>
                                          <p:attrName>style.visibility</p:attrName>
                                        </p:attrNameLst>
                                      </p:cBhvr>
                                      <p:to>
                                        <p:strVal val="visible"/>
                                      </p:to>
                                    </p:set>
                                    <p:animEffect transition="in" filter="fade">
                                      <p:cBhvr>
                                        <p:cTn id="16" dur="500"/>
                                        <p:tgtEl>
                                          <p:spTgt spid="56"/>
                                        </p:tgtEl>
                                      </p:cBhvr>
                                    </p:animEffect>
                                  </p:childTnLst>
                                </p:cTn>
                              </p:par>
                              <p:par>
                                <p:cTn id="17" presetID="10" presetClass="entr" presetSubtype="0" fill="hold" nodeType="withEffect">
                                  <p:stCondLst>
                                    <p:cond delay="0"/>
                                  </p:stCondLst>
                                  <p:childTnLst>
                                    <p:set>
                                      <p:cBhvr>
                                        <p:cTn id="18" dur="1" fill="hold">
                                          <p:stCondLst>
                                            <p:cond delay="0"/>
                                          </p:stCondLst>
                                        </p:cTn>
                                        <p:tgtEl>
                                          <p:spTgt spid="58"/>
                                        </p:tgtEl>
                                        <p:attrNameLst>
                                          <p:attrName>style.visibility</p:attrName>
                                        </p:attrNameLst>
                                      </p:cBhvr>
                                      <p:to>
                                        <p:strVal val="visible"/>
                                      </p:to>
                                    </p:set>
                                    <p:animEffect transition="in" filter="fade">
                                      <p:cBhvr>
                                        <p:cTn id="19" dur="500"/>
                                        <p:tgtEl>
                                          <p:spTgt spid="58"/>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48"/>
                                        </p:tgtEl>
                                        <p:attrNameLst>
                                          <p:attrName>style.visibility</p:attrName>
                                        </p:attrNameLst>
                                      </p:cBhvr>
                                      <p:to>
                                        <p:strVal val="visible"/>
                                      </p:to>
                                    </p:set>
                                    <p:animEffect transition="in" filter="fade">
                                      <p:cBhvr>
                                        <p:cTn id="22" dur="500"/>
                                        <p:tgtEl>
                                          <p:spTgt spid="48"/>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59"/>
                                        </p:tgtEl>
                                        <p:attrNameLst>
                                          <p:attrName>style.visibility</p:attrName>
                                        </p:attrNameLst>
                                      </p:cBhvr>
                                      <p:to>
                                        <p:strVal val="visible"/>
                                      </p:to>
                                    </p:set>
                                    <p:animEffect transition="in" filter="fade">
                                      <p:cBhvr>
                                        <p:cTn id="27" dur="500"/>
                                        <p:tgtEl>
                                          <p:spTgt spid="59"/>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2"/>
                                        </p:tgtEl>
                                        <p:attrNameLst>
                                          <p:attrName>style.visibility</p:attrName>
                                        </p:attrNameLst>
                                      </p:cBhvr>
                                      <p:to>
                                        <p:strVal val="visible"/>
                                      </p:to>
                                    </p:set>
                                    <p:animEffect transition="in" filter="fade">
                                      <p:cBhvr>
                                        <p:cTn id="30" dur="500"/>
                                        <p:tgtEl>
                                          <p:spTgt spid="62"/>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1"/>
                                        </p:tgtEl>
                                        <p:attrNameLst>
                                          <p:attrName>style.visibility</p:attrName>
                                        </p:attrNameLst>
                                      </p:cBhvr>
                                      <p:to>
                                        <p:strVal val="visible"/>
                                      </p:to>
                                    </p:set>
                                    <p:animEffect transition="in" filter="fade">
                                      <p:cBhvr>
                                        <p:cTn id="33" dur="500"/>
                                        <p:tgtEl>
                                          <p:spTgt spid="61"/>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0"/>
                                        </p:tgtEl>
                                        <p:attrNameLst>
                                          <p:attrName>style.visibility</p:attrName>
                                        </p:attrNameLst>
                                      </p:cBhvr>
                                      <p:to>
                                        <p:strVal val="visible"/>
                                      </p:to>
                                    </p:set>
                                    <p:animEffect transition="in" filter="fade">
                                      <p:cBhvr>
                                        <p:cTn id="36" dur="500"/>
                                        <p:tgtEl>
                                          <p:spTgt spid="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animBg="1"/>
      <p:bldP spid="59" grpId="0" animBg="1"/>
      <p:bldP spid="60" grpId="0" animBg="1"/>
      <p:bldP spid="61" grpId="0" animBg="1"/>
      <p:bldP spid="62"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52BEFF1-896C-45B1-B02C-96A6A1BC38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0" name="Freeform 36">
            <a:extLst>
              <a:ext uri="{FF2B5EF4-FFF2-40B4-BE49-F238E27FC236}">
                <a16:creationId xmlns:a16="http://schemas.microsoft.com/office/drawing/2014/main" id="{BB237A14-61B1-4C00-A670-5D8D68A866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44637" y="0"/>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2">
              <a:alpha val="20000"/>
            </a:schemeClr>
          </a:solidFill>
          <a:ln>
            <a:noFill/>
          </a:ln>
        </p:spPr>
        <p:txBody>
          <a:bodyPr rtlCol="0" anchor="ctr"/>
          <a:lstStyle/>
          <a:p>
            <a:pPr algn="ctr"/>
            <a:endParaRPr lang="en-US"/>
          </a:p>
        </p:txBody>
      </p:sp>
      <p:sp>
        <p:nvSpPr>
          <p:cNvPr id="12" name="Freeform: Shape 11">
            <a:extLst>
              <a:ext uri="{FF2B5EF4-FFF2-40B4-BE49-F238E27FC236}">
                <a16:creationId xmlns:a16="http://schemas.microsoft.com/office/drawing/2014/main" id="{8598F259-6F54-47A3-8D13-1603D786A3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4990911" cy="6858001"/>
          </a:xfrm>
          <a:custGeom>
            <a:avLst/>
            <a:gdLst>
              <a:gd name="connsiteX0" fmla="*/ 3646196 w 4990911"/>
              <a:gd name="connsiteY0" fmla="*/ 0 h 6858001"/>
              <a:gd name="connsiteX1" fmla="*/ 4989734 w 4990911"/>
              <a:gd name="connsiteY1" fmla="*/ 0 h 6858001"/>
              <a:gd name="connsiteX2" fmla="*/ 4964689 w 4990911"/>
              <a:gd name="connsiteY2" fmla="*/ 155677 h 6858001"/>
              <a:gd name="connsiteX3" fmla="*/ 4940820 w 4990911"/>
              <a:gd name="connsiteY3" fmla="*/ 310668 h 6858001"/>
              <a:gd name="connsiteX4" fmla="*/ 4917456 w 4990911"/>
              <a:gd name="connsiteY4" fmla="*/ 466344 h 6858001"/>
              <a:gd name="connsiteX5" fmla="*/ 4897453 w 4990911"/>
              <a:gd name="connsiteY5" fmla="*/ 622707 h 6858001"/>
              <a:gd name="connsiteX6" fmla="*/ 4877282 w 4990911"/>
              <a:gd name="connsiteY6" fmla="*/ 778383 h 6858001"/>
              <a:gd name="connsiteX7" fmla="*/ 4858456 w 4990911"/>
              <a:gd name="connsiteY7" fmla="*/ 934746 h 6858001"/>
              <a:gd name="connsiteX8" fmla="*/ 4842320 w 4990911"/>
              <a:gd name="connsiteY8" fmla="*/ 1089051 h 6858001"/>
              <a:gd name="connsiteX9" fmla="*/ 4827024 w 4990911"/>
              <a:gd name="connsiteY9" fmla="*/ 1245413 h 6858001"/>
              <a:gd name="connsiteX10" fmla="*/ 4813072 w 4990911"/>
              <a:gd name="connsiteY10" fmla="*/ 1401090 h 6858001"/>
              <a:gd name="connsiteX11" fmla="*/ 4800970 w 4990911"/>
              <a:gd name="connsiteY11" fmla="*/ 1554023 h 6858001"/>
              <a:gd name="connsiteX12" fmla="*/ 4788867 w 4990911"/>
              <a:gd name="connsiteY12" fmla="*/ 1709014 h 6858001"/>
              <a:gd name="connsiteX13" fmla="*/ 4778782 w 4990911"/>
              <a:gd name="connsiteY13" fmla="*/ 1861947 h 6858001"/>
              <a:gd name="connsiteX14" fmla="*/ 4770882 w 4990911"/>
              <a:gd name="connsiteY14" fmla="*/ 2014881 h 6858001"/>
              <a:gd name="connsiteX15" fmla="*/ 4762645 w 4990911"/>
              <a:gd name="connsiteY15" fmla="*/ 2167128 h 6858001"/>
              <a:gd name="connsiteX16" fmla="*/ 4755754 w 4990911"/>
              <a:gd name="connsiteY16" fmla="*/ 2318004 h 6858001"/>
              <a:gd name="connsiteX17" fmla="*/ 4750879 w 4990911"/>
              <a:gd name="connsiteY17" fmla="*/ 2467509 h 6858001"/>
              <a:gd name="connsiteX18" fmla="*/ 4746677 w 4990911"/>
              <a:gd name="connsiteY18" fmla="*/ 2617013 h 6858001"/>
              <a:gd name="connsiteX19" fmla="*/ 4742643 w 4990911"/>
              <a:gd name="connsiteY19" fmla="*/ 2765146 h 6858001"/>
              <a:gd name="connsiteX20" fmla="*/ 4740794 w 4990911"/>
              <a:gd name="connsiteY20" fmla="*/ 2911221 h 6858001"/>
              <a:gd name="connsiteX21" fmla="*/ 4738777 w 4990911"/>
              <a:gd name="connsiteY21" fmla="*/ 3057297 h 6858001"/>
              <a:gd name="connsiteX22" fmla="*/ 4737768 w 4990911"/>
              <a:gd name="connsiteY22" fmla="*/ 3201315 h 6858001"/>
              <a:gd name="connsiteX23" fmla="*/ 4738777 w 4990911"/>
              <a:gd name="connsiteY23" fmla="*/ 3343961 h 6858001"/>
              <a:gd name="connsiteX24" fmla="*/ 4738777 w 4990911"/>
              <a:gd name="connsiteY24" fmla="*/ 3485236 h 6858001"/>
              <a:gd name="connsiteX25" fmla="*/ 4740794 w 4990911"/>
              <a:gd name="connsiteY25" fmla="*/ 3625139 h 6858001"/>
              <a:gd name="connsiteX26" fmla="*/ 4743819 w 4990911"/>
              <a:gd name="connsiteY26" fmla="*/ 3762299 h 6858001"/>
              <a:gd name="connsiteX27" fmla="*/ 4746677 w 4990911"/>
              <a:gd name="connsiteY27" fmla="*/ 3898087 h 6858001"/>
              <a:gd name="connsiteX28" fmla="*/ 4749871 w 4990911"/>
              <a:gd name="connsiteY28" fmla="*/ 4031133 h 6858001"/>
              <a:gd name="connsiteX29" fmla="*/ 4754745 w 4990911"/>
              <a:gd name="connsiteY29" fmla="*/ 4163492 h 6858001"/>
              <a:gd name="connsiteX30" fmla="*/ 4759956 w 4990911"/>
              <a:gd name="connsiteY30" fmla="*/ 4293793 h 6858001"/>
              <a:gd name="connsiteX31" fmla="*/ 4764662 w 4990911"/>
              <a:gd name="connsiteY31" fmla="*/ 4421352 h 6858001"/>
              <a:gd name="connsiteX32" fmla="*/ 4777942 w 4990911"/>
              <a:gd name="connsiteY32" fmla="*/ 4670298 h 6858001"/>
              <a:gd name="connsiteX33" fmla="*/ 4792061 w 4990911"/>
              <a:gd name="connsiteY33" fmla="*/ 4908956 h 6858001"/>
              <a:gd name="connsiteX34" fmla="*/ 4806853 w 4990911"/>
              <a:gd name="connsiteY34" fmla="*/ 5138013 h 6858001"/>
              <a:gd name="connsiteX35" fmla="*/ 4823158 w 4990911"/>
              <a:gd name="connsiteY35" fmla="*/ 5354726 h 6858001"/>
              <a:gd name="connsiteX36" fmla="*/ 4840135 w 4990911"/>
              <a:gd name="connsiteY36" fmla="*/ 5561838 h 6858001"/>
              <a:gd name="connsiteX37" fmla="*/ 4858456 w 4990911"/>
              <a:gd name="connsiteY37" fmla="*/ 5753862 h 6858001"/>
              <a:gd name="connsiteX38" fmla="*/ 4876442 w 4990911"/>
              <a:gd name="connsiteY38" fmla="*/ 5934227 h 6858001"/>
              <a:gd name="connsiteX39" fmla="*/ 4894427 w 4990911"/>
              <a:gd name="connsiteY39" fmla="*/ 6100191 h 6858001"/>
              <a:gd name="connsiteX40" fmla="*/ 4911404 w 4990911"/>
              <a:gd name="connsiteY40" fmla="*/ 6252438 h 6858001"/>
              <a:gd name="connsiteX41" fmla="*/ 4927541 w 4990911"/>
              <a:gd name="connsiteY41" fmla="*/ 6387541 h 6858001"/>
              <a:gd name="connsiteX42" fmla="*/ 4942837 w 4990911"/>
              <a:gd name="connsiteY42" fmla="*/ 6509613 h 6858001"/>
              <a:gd name="connsiteX43" fmla="*/ 4955612 w 4990911"/>
              <a:gd name="connsiteY43" fmla="*/ 6612483 h 6858001"/>
              <a:gd name="connsiteX44" fmla="*/ 4967714 w 4990911"/>
              <a:gd name="connsiteY44" fmla="*/ 6698894 h 6858001"/>
              <a:gd name="connsiteX45" fmla="*/ 4985028 w 4990911"/>
              <a:gd name="connsiteY45" fmla="*/ 6817538 h 6858001"/>
              <a:gd name="connsiteX46" fmla="*/ 4990911 w 4990911"/>
              <a:gd name="connsiteY46" fmla="*/ 6858000 h 6858001"/>
              <a:gd name="connsiteX47" fmla="*/ 4085557 w 4990911"/>
              <a:gd name="connsiteY47" fmla="*/ 6858000 h 6858001"/>
              <a:gd name="connsiteX48" fmla="*/ 4085557 w 4990911"/>
              <a:gd name="connsiteY48" fmla="*/ 6858001 h 6858001"/>
              <a:gd name="connsiteX49" fmla="*/ 0 w 4990911"/>
              <a:gd name="connsiteY49" fmla="*/ 6858001 h 6858001"/>
              <a:gd name="connsiteX50" fmla="*/ 0 w 4990911"/>
              <a:gd name="connsiteY50" fmla="*/ 1 h 6858001"/>
              <a:gd name="connsiteX51" fmla="*/ 3646196 w 4990911"/>
              <a:gd name="connsiteY51" fmla="*/ 1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4990911" h="6858001">
                <a:moveTo>
                  <a:pt x="3646196" y="0"/>
                </a:moveTo>
                <a:lnTo>
                  <a:pt x="4989734" y="0"/>
                </a:lnTo>
                <a:lnTo>
                  <a:pt x="4964689" y="155677"/>
                </a:lnTo>
                <a:lnTo>
                  <a:pt x="4940820" y="310668"/>
                </a:lnTo>
                <a:lnTo>
                  <a:pt x="4917456" y="466344"/>
                </a:lnTo>
                <a:lnTo>
                  <a:pt x="4897453" y="622707"/>
                </a:lnTo>
                <a:lnTo>
                  <a:pt x="4877282" y="778383"/>
                </a:lnTo>
                <a:lnTo>
                  <a:pt x="4858456" y="934746"/>
                </a:lnTo>
                <a:lnTo>
                  <a:pt x="4842320" y="1089051"/>
                </a:lnTo>
                <a:lnTo>
                  <a:pt x="4827024" y="1245413"/>
                </a:lnTo>
                <a:lnTo>
                  <a:pt x="4813072" y="1401090"/>
                </a:lnTo>
                <a:lnTo>
                  <a:pt x="4800970" y="1554023"/>
                </a:lnTo>
                <a:lnTo>
                  <a:pt x="4788867" y="1709014"/>
                </a:lnTo>
                <a:lnTo>
                  <a:pt x="4778782" y="1861947"/>
                </a:lnTo>
                <a:lnTo>
                  <a:pt x="4770882" y="2014881"/>
                </a:lnTo>
                <a:lnTo>
                  <a:pt x="4762645" y="2167128"/>
                </a:lnTo>
                <a:lnTo>
                  <a:pt x="4755754" y="2318004"/>
                </a:lnTo>
                <a:lnTo>
                  <a:pt x="4750879" y="2467509"/>
                </a:lnTo>
                <a:lnTo>
                  <a:pt x="4746677" y="2617013"/>
                </a:lnTo>
                <a:lnTo>
                  <a:pt x="4742643" y="2765146"/>
                </a:lnTo>
                <a:lnTo>
                  <a:pt x="4740794" y="2911221"/>
                </a:lnTo>
                <a:lnTo>
                  <a:pt x="4738777" y="3057297"/>
                </a:lnTo>
                <a:lnTo>
                  <a:pt x="4737768" y="3201315"/>
                </a:lnTo>
                <a:lnTo>
                  <a:pt x="4738777" y="3343961"/>
                </a:lnTo>
                <a:lnTo>
                  <a:pt x="4738777" y="3485236"/>
                </a:lnTo>
                <a:lnTo>
                  <a:pt x="4740794" y="3625139"/>
                </a:lnTo>
                <a:lnTo>
                  <a:pt x="4743819" y="3762299"/>
                </a:lnTo>
                <a:lnTo>
                  <a:pt x="4746677" y="3898087"/>
                </a:lnTo>
                <a:lnTo>
                  <a:pt x="4749871" y="4031133"/>
                </a:lnTo>
                <a:lnTo>
                  <a:pt x="4754745" y="4163492"/>
                </a:lnTo>
                <a:lnTo>
                  <a:pt x="4759956" y="4293793"/>
                </a:lnTo>
                <a:lnTo>
                  <a:pt x="4764662" y="4421352"/>
                </a:lnTo>
                <a:lnTo>
                  <a:pt x="4777942" y="4670298"/>
                </a:lnTo>
                <a:lnTo>
                  <a:pt x="4792061" y="4908956"/>
                </a:lnTo>
                <a:lnTo>
                  <a:pt x="4806853" y="5138013"/>
                </a:lnTo>
                <a:lnTo>
                  <a:pt x="4823158" y="5354726"/>
                </a:lnTo>
                <a:lnTo>
                  <a:pt x="4840135" y="5561838"/>
                </a:lnTo>
                <a:lnTo>
                  <a:pt x="4858456" y="5753862"/>
                </a:lnTo>
                <a:lnTo>
                  <a:pt x="4876442" y="5934227"/>
                </a:lnTo>
                <a:lnTo>
                  <a:pt x="4894427" y="6100191"/>
                </a:lnTo>
                <a:lnTo>
                  <a:pt x="4911404" y="6252438"/>
                </a:lnTo>
                <a:lnTo>
                  <a:pt x="4927541" y="6387541"/>
                </a:lnTo>
                <a:lnTo>
                  <a:pt x="4942837" y="6509613"/>
                </a:lnTo>
                <a:lnTo>
                  <a:pt x="4955612" y="6612483"/>
                </a:lnTo>
                <a:lnTo>
                  <a:pt x="4967714" y="6698894"/>
                </a:lnTo>
                <a:lnTo>
                  <a:pt x="4985028" y="6817538"/>
                </a:lnTo>
                <a:lnTo>
                  <a:pt x="4990911" y="6858000"/>
                </a:lnTo>
                <a:lnTo>
                  <a:pt x="4085557" y="6858000"/>
                </a:lnTo>
                <a:lnTo>
                  <a:pt x="4085557" y="6858001"/>
                </a:lnTo>
                <a:lnTo>
                  <a:pt x="0" y="6858001"/>
                </a:lnTo>
                <a:lnTo>
                  <a:pt x="0" y="1"/>
                </a:lnTo>
                <a:lnTo>
                  <a:pt x="3646196" y="1"/>
                </a:lnTo>
                <a:close/>
              </a:path>
            </a:pathLst>
          </a:cu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0BA768A8-4FED-4ED8-9E46-6BE72188EC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1" name="Title 1">
            <a:extLst>
              <a:ext uri="{FF2B5EF4-FFF2-40B4-BE49-F238E27FC236}">
                <a16:creationId xmlns:a16="http://schemas.microsoft.com/office/drawing/2014/main" id="{B3FB05B4-06E6-154A-A7D2-D53C66CB524A}"/>
              </a:ext>
            </a:extLst>
          </p:cNvPr>
          <p:cNvSpPr>
            <a:spLocks noGrp="1"/>
          </p:cNvSpPr>
          <p:nvPr>
            <p:ph type="title"/>
          </p:nvPr>
        </p:nvSpPr>
        <p:spPr>
          <a:xfrm>
            <a:off x="687784" y="1017200"/>
            <a:ext cx="3339281" cy="3308840"/>
          </a:xfrm>
        </p:spPr>
        <p:txBody>
          <a:bodyPr vert="horz" lIns="91440" tIns="45720" rIns="91440" bIns="45720" rtlCol="0" anchor="b">
            <a:normAutofit/>
          </a:bodyPr>
          <a:lstStyle/>
          <a:p>
            <a:pPr>
              <a:lnSpc>
                <a:spcPct val="90000"/>
              </a:lnSpc>
            </a:pPr>
            <a:r>
              <a:rPr lang="en-US" sz="3300" b="0" dirty="0">
                <a:solidFill>
                  <a:schemeClr val="bg1"/>
                </a:solidFill>
                <a:latin typeface="Avenir Book" panose="02000503020000020003" pitchFamily="2" charset="0"/>
              </a:rPr>
              <a:t>Programmer’s view of the </a:t>
            </a:r>
            <a:br>
              <a:rPr lang="en-US" sz="3300" b="0" dirty="0">
                <a:solidFill>
                  <a:schemeClr val="bg1"/>
                </a:solidFill>
                <a:latin typeface="Avenir Book" panose="02000503020000020003" pitchFamily="2" charset="0"/>
              </a:rPr>
            </a:br>
            <a:r>
              <a:rPr lang="en-US" sz="3300" b="0" dirty="0">
                <a:solidFill>
                  <a:schemeClr val="bg1"/>
                </a:solidFill>
                <a:latin typeface="Avenir Book" panose="02000503020000020003" pitchFamily="2" charset="0"/>
              </a:rPr>
              <a:t>application software in a </a:t>
            </a:r>
            <a:r>
              <a:rPr lang="en-US" sz="3300" dirty="0">
                <a:solidFill>
                  <a:schemeClr val="accent3"/>
                </a:solidFill>
              </a:rPr>
              <a:t>database system</a:t>
            </a:r>
          </a:p>
        </p:txBody>
      </p:sp>
      <p:sp>
        <p:nvSpPr>
          <p:cNvPr id="15" name="Content Placeholder 2">
            <a:extLst>
              <a:ext uri="{FF2B5EF4-FFF2-40B4-BE49-F238E27FC236}">
                <a16:creationId xmlns:a16="http://schemas.microsoft.com/office/drawing/2014/main" id="{BDC979E3-4E50-CC42-9AED-B4E7E90C9D05}"/>
              </a:ext>
            </a:extLst>
          </p:cNvPr>
          <p:cNvSpPr txBox="1">
            <a:spLocks/>
          </p:cNvSpPr>
          <p:nvPr/>
        </p:nvSpPr>
        <p:spPr>
          <a:xfrm>
            <a:off x="5204109" y="1495815"/>
            <a:ext cx="6744776" cy="4427653"/>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400" b="0" i="0" kern="1200">
                <a:solidFill>
                  <a:schemeClr val="tx1"/>
                </a:solidFill>
                <a:latin typeface="Avenir Book" panose="02000503020000020003" pitchFamily="2" charset="0"/>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Avenir Book" panose="02000503020000020003" pitchFamily="2" charset="0"/>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Avenir Book" panose="02000503020000020003" pitchFamily="2" charset="0"/>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Avenir Book" panose="02000503020000020003" pitchFamily="2" charset="0"/>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Avenir Book" panose="02000503020000020003" pitchFamily="2" charset="0"/>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en-US" dirty="0"/>
              <a:t>For the examples, we assume that the database was created to store data about users</a:t>
            </a:r>
          </a:p>
          <a:p>
            <a:pPr marL="0" indent="0">
              <a:buFont typeface="Wingdings 3" charset="2"/>
              <a:buNone/>
            </a:pPr>
            <a:endParaRPr lang="en-US" dirty="0"/>
          </a:p>
          <a:p>
            <a:pPr marL="0" indent="0">
              <a:buFont typeface="Wingdings 3" charset="2"/>
              <a:buNone/>
            </a:pPr>
            <a:endParaRPr lang="en-US" dirty="0"/>
          </a:p>
        </p:txBody>
      </p:sp>
      <p:graphicFrame>
        <p:nvGraphicFramePr>
          <p:cNvPr id="16" name="Table 15">
            <a:extLst>
              <a:ext uri="{FF2B5EF4-FFF2-40B4-BE49-F238E27FC236}">
                <a16:creationId xmlns:a16="http://schemas.microsoft.com/office/drawing/2014/main" id="{6F8E671E-D487-FA4C-8D8A-AAC9C48A810A}"/>
              </a:ext>
            </a:extLst>
          </p:cNvPr>
          <p:cNvGraphicFramePr>
            <a:graphicFrameLocks noGrp="1"/>
          </p:cNvGraphicFramePr>
          <p:nvPr>
            <p:extLst>
              <p:ext uri="{D42A27DB-BD31-4B8C-83A1-F6EECF244321}">
                <p14:modId xmlns:p14="http://schemas.microsoft.com/office/powerpoint/2010/main" val="3167150379"/>
              </p:ext>
            </p:extLst>
          </p:nvPr>
        </p:nvGraphicFramePr>
        <p:xfrm>
          <a:off x="5005270" y="3070710"/>
          <a:ext cx="6968491" cy="1630680"/>
        </p:xfrm>
        <a:graphic>
          <a:graphicData uri="http://schemas.openxmlformats.org/drawingml/2006/table">
            <a:tbl>
              <a:tblPr firstRow="1" bandRow="1">
                <a:tableStyleId>{93296810-A885-4BE3-A3E7-6D5BEEA58F35}</a:tableStyleId>
              </a:tblPr>
              <a:tblGrid>
                <a:gridCol w="451655">
                  <a:extLst>
                    <a:ext uri="{9D8B030D-6E8A-4147-A177-3AD203B41FA5}">
                      <a16:colId xmlns:a16="http://schemas.microsoft.com/office/drawing/2014/main" val="1083034441"/>
                    </a:ext>
                  </a:extLst>
                </a:gridCol>
                <a:gridCol w="1275545">
                  <a:extLst>
                    <a:ext uri="{9D8B030D-6E8A-4147-A177-3AD203B41FA5}">
                      <a16:colId xmlns:a16="http://schemas.microsoft.com/office/drawing/2014/main" val="1031487864"/>
                    </a:ext>
                  </a:extLst>
                </a:gridCol>
                <a:gridCol w="1254443">
                  <a:extLst>
                    <a:ext uri="{9D8B030D-6E8A-4147-A177-3AD203B41FA5}">
                      <a16:colId xmlns:a16="http://schemas.microsoft.com/office/drawing/2014/main" val="2409035778"/>
                    </a:ext>
                  </a:extLst>
                </a:gridCol>
                <a:gridCol w="1555750">
                  <a:extLst>
                    <a:ext uri="{9D8B030D-6E8A-4147-A177-3AD203B41FA5}">
                      <a16:colId xmlns:a16="http://schemas.microsoft.com/office/drawing/2014/main" val="510693500"/>
                    </a:ext>
                  </a:extLst>
                </a:gridCol>
                <a:gridCol w="1059180">
                  <a:extLst>
                    <a:ext uri="{9D8B030D-6E8A-4147-A177-3AD203B41FA5}">
                      <a16:colId xmlns:a16="http://schemas.microsoft.com/office/drawing/2014/main" val="2038447245"/>
                    </a:ext>
                  </a:extLst>
                </a:gridCol>
                <a:gridCol w="1371918">
                  <a:extLst>
                    <a:ext uri="{9D8B030D-6E8A-4147-A177-3AD203B41FA5}">
                      <a16:colId xmlns:a16="http://schemas.microsoft.com/office/drawing/2014/main" val="1486043703"/>
                    </a:ext>
                  </a:extLst>
                </a:gridCol>
              </a:tblGrid>
              <a:tr h="370840">
                <a:tc>
                  <a:txBody>
                    <a:bodyPr/>
                    <a:lstStyle/>
                    <a:p>
                      <a:r>
                        <a:rPr lang="en-US" sz="1400" dirty="0">
                          <a:latin typeface="Avenir Book" panose="02000503020000020003" pitchFamily="2" charset="0"/>
                        </a:rPr>
                        <a:t>ID</a:t>
                      </a:r>
                      <a:endParaRPr lang="en-US" sz="1400" b="1" i="0" dirty="0">
                        <a:latin typeface="Avenir Book" panose="02000503020000020003" pitchFamily="2" charset="0"/>
                      </a:endParaRPr>
                    </a:p>
                  </a:txBody>
                  <a:tcPr/>
                </a:tc>
                <a:tc>
                  <a:txBody>
                    <a:bodyPr/>
                    <a:lstStyle/>
                    <a:p>
                      <a:r>
                        <a:rPr lang="en-US" sz="1400" dirty="0">
                          <a:latin typeface="Avenir Book" panose="02000503020000020003" pitchFamily="2" charset="0"/>
                        </a:rPr>
                        <a:t>FIRST_NAME</a:t>
                      </a:r>
                      <a:endParaRPr lang="en-US" sz="1400" b="1" i="0" dirty="0">
                        <a:latin typeface="Avenir Book" panose="02000503020000020003" pitchFamily="2" charset="0"/>
                      </a:endParaRPr>
                    </a:p>
                  </a:txBody>
                  <a:tcPr/>
                </a:tc>
                <a:tc>
                  <a:txBody>
                    <a:bodyPr/>
                    <a:lstStyle/>
                    <a:p>
                      <a:r>
                        <a:rPr lang="en-US" sz="1400" dirty="0">
                          <a:latin typeface="Avenir Book" panose="02000503020000020003" pitchFamily="2" charset="0"/>
                        </a:rPr>
                        <a:t>LAST_NAME</a:t>
                      </a:r>
                      <a:endParaRPr lang="en-US" sz="1400" b="1" i="0" dirty="0">
                        <a:latin typeface="Avenir Book" panose="02000503020000020003" pitchFamily="2" charset="0"/>
                      </a:endParaRPr>
                    </a:p>
                  </a:txBody>
                  <a:tcPr/>
                </a:tc>
                <a:tc>
                  <a:txBody>
                    <a:bodyPr/>
                    <a:lstStyle/>
                    <a:p>
                      <a:r>
                        <a:rPr lang="en-US" sz="1400" dirty="0">
                          <a:latin typeface="Avenir Book" panose="02000503020000020003" pitchFamily="2" charset="0"/>
                        </a:rPr>
                        <a:t>DATE_CREATED</a:t>
                      </a:r>
                      <a:endParaRPr lang="en-US" sz="1400" b="1" i="0" dirty="0">
                        <a:latin typeface="Avenir Book" panose="02000503020000020003" pitchFamily="2" charset="0"/>
                      </a:endParaRP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400" dirty="0">
                          <a:latin typeface="Avenir Book" panose="02000503020000020003" pitchFamily="2" charset="0"/>
                        </a:rPr>
                        <a:t>IS_ADMIN</a:t>
                      </a:r>
                    </a:p>
                    <a:p>
                      <a:endParaRPr lang="en-US" sz="1400" b="1" i="0" dirty="0">
                        <a:latin typeface="Avenir Book" panose="02000503020000020003" pitchFamily="2" charset="0"/>
                      </a:endParaRPr>
                    </a:p>
                  </a:txBody>
                  <a:tcPr/>
                </a:tc>
                <a:tc>
                  <a:txBody>
                    <a:bodyPr/>
                    <a:lstStyle/>
                    <a:p>
                      <a:r>
                        <a:rPr lang="en-US" sz="1400" dirty="0">
                          <a:latin typeface="Avenir Book" panose="02000503020000020003" pitchFamily="2" charset="0"/>
                        </a:rPr>
                        <a:t>NUM_POINTS</a:t>
                      </a:r>
                      <a:endParaRPr lang="en-US" sz="1400" b="1" i="0" dirty="0">
                        <a:latin typeface="Avenir Book" panose="02000503020000020003" pitchFamily="2" charset="0"/>
                      </a:endParaRPr>
                    </a:p>
                  </a:txBody>
                  <a:tcPr/>
                </a:tc>
                <a:extLst>
                  <a:ext uri="{0D108BD9-81ED-4DB2-BD59-A6C34878D82A}">
                    <a16:rowId xmlns:a16="http://schemas.microsoft.com/office/drawing/2014/main" val="155112222"/>
                  </a:ext>
                </a:extLst>
              </a:tr>
              <a:tr h="370840">
                <a:tc>
                  <a:txBody>
                    <a:bodyPr/>
                    <a:lstStyle/>
                    <a:p>
                      <a:endParaRPr lang="en-US" sz="1400" b="0" i="0">
                        <a:latin typeface="Avenir Book" panose="02000503020000020003" pitchFamily="2" charset="0"/>
                      </a:endParaRPr>
                    </a:p>
                  </a:txBody>
                  <a:tcPr/>
                </a:tc>
                <a:tc>
                  <a:txBody>
                    <a:bodyPr/>
                    <a:lstStyle/>
                    <a:p>
                      <a:endParaRPr lang="en-US" sz="1400" b="0" i="0">
                        <a:latin typeface="Avenir Book" panose="02000503020000020003" pitchFamily="2" charset="0"/>
                      </a:endParaRPr>
                    </a:p>
                  </a:txBody>
                  <a:tcPr/>
                </a:tc>
                <a:tc>
                  <a:txBody>
                    <a:bodyPr/>
                    <a:lstStyle/>
                    <a:p>
                      <a:endParaRPr lang="en-US" sz="1400" b="0" i="0">
                        <a:latin typeface="Avenir Book" panose="02000503020000020003" pitchFamily="2" charset="0"/>
                      </a:endParaRPr>
                    </a:p>
                  </a:txBody>
                  <a:tcPr/>
                </a:tc>
                <a:tc>
                  <a:txBody>
                    <a:bodyPr/>
                    <a:lstStyle/>
                    <a:p>
                      <a:endParaRPr lang="en-US" sz="1400" b="0" i="0" dirty="0">
                        <a:latin typeface="Avenir Book" panose="02000503020000020003" pitchFamily="2" charset="0"/>
                      </a:endParaRPr>
                    </a:p>
                  </a:txBody>
                  <a:tcPr/>
                </a:tc>
                <a:tc>
                  <a:txBody>
                    <a:bodyPr/>
                    <a:lstStyle/>
                    <a:p>
                      <a:endParaRPr lang="en-US" sz="1400" b="0" i="0">
                        <a:latin typeface="Avenir Book" panose="02000503020000020003" pitchFamily="2" charset="0"/>
                      </a:endParaRPr>
                    </a:p>
                  </a:txBody>
                  <a:tcPr/>
                </a:tc>
                <a:tc>
                  <a:txBody>
                    <a:bodyPr/>
                    <a:lstStyle/>
                    <a:p>
                      <a:endParaRPr lang="en-US" sz="1400" b="0" i="0">
                        <a:latin typeface="Avenir Book" panose="02000503020000020003" pitchFamily="2" charset="0"/>
                      </a:endParaRPr>
                    </a:p>
                  </a:txBody>
                  <a:tcPr/>
                </a:tc>
                <a:extLst>
                  <a:ext uri="{0D108BD9-81ED-4DB2-BD59-A6C34878D82A}">
                    <a16:rowId xmlns:a16="http://schemas.microsoft.com/office/drawing/2014/main" val="2278906661"/>
                  </a:ext>
                </a:extLst>
              </a:tr>
              <a:tr h="370840">
                <a:tc>
                  <a:txBody>
                    <a:bodyPr/>
                    <a:lstStyle/>
                    <a:p>
                      <a:endParaRPr lang="en-US" sz="1400" b="0" i="0">
                        <a:latin typeface="Avenir Book" panose="02000503020000020003" pitchFamily="2" charset="0"/>
                      </a:endParaRPr>
                    </a:p>
                  </a:txBody>
                  <a:tcPr/>
                </a:tc>
                <a:tc>
                  <a:txBody>
                    <a:bodyPr/>
                    <a:lstStyle/>
                    <a:p>
                      <a:endParaRPr lang="en-US" sz="1400" b="0" i="0">
                        <a:latin typeface="Avenir Book" panose="02000503020000020003" pitchFamily="2" charset="0"/>
                      </a:endParaRPr>
                    </a:p>
                  </a:txBody>
                  <a:tcPr/>
                </a:tc>
                <a:tc>
                  <a:txBody>
                    <a:bodyPr/>
                    <a:lstStyle/>
                    <a:p>
                      <a:endParaRPr lang="en-US" sz="1400" b="0" i="0">
                        <a:latin typeface="Avenir Book" panose="02000503020000020003" pitchFamily="2" charset="0"/>
                      </a:endParaRPr>
                    </a:p>
                  </a:txBody>
                  <a:tcPr/>
                </a:tc>
                <a:tc>
                  <a:txBody>
                    <a:bodyPr/>
                    <a:lstStyle/>
                    <a:p>
                      <a:endParaRPr lang="en-US" sz="1400" b="0" i="0" dirty="0">
                        <a:latin typeface="Avenir Book" panose="02000503020000020003" pitchFamily="2" charset="0"/>
                      </a:endParaRPr>
                    </a:p>
                  </a:txBody>
                  <a:tcPr/>
                </a:tc>
                <a:tc>
                  <a:txBody>
                    <a:bodyPr/>
                    <a:lstStyle/>
                    <a:p>
                      <a:endParaRPr lang="en-US" sz="1400" b="0" i="0" dirty="0">
                        <a:latin typeface="Avenir Book" panose="02000503020000020003" pitchFamily="2" charset="0"/>
                      </a:endParaRPr>
                    </a:p>
                  </a:txBody>
                  <a:tcPr/>
                </a:tc>
                <a:tc>
                  <a:txBody>
                    <a:bodyPr/>
                    <a:lstStyle/>
                    <a:p>
                      <a:endParaRPr lang="en-US" sz="1400" b="0" i="0">
                        <a:latin typeface="Avenir Book" panose="02000503020000020003" pitchFamily="2" charset="0"/>
                      </a:endParaRPr>
                    </a:p>
                  </a:txBody>
                  <a:tcPr/>
                </a:tc>
                <a:extLst>
                  <a:ext uri="{0D108BD9-81ED-4DB2-BD59-A6C34878D82A}">
                    <a16:rowId xmlns:a16="http://schemas.microsoft.com/office/drawing/2014/main" val="1805516541"/>
                  </a:ext>
                </a:extLst>
              </a:tr>
              <a:tr h="370840">
                <a:tc>
                  <a:txBody>
                    <a:bodyPr/>
                    <a:lstStyle/>
                    <a:p>
                      <a:endParaRPr lang="en-US" sz="1400" b="0" i="0">
                        <a:latin typeface="Avenir Book" panose="02000503020000020003" pitchFamily="2" charset="0"/>
                      </a:endParaRPr>
                    </a:p>
                  </a:txBody>
                  <a:tcPr/>
                </a:tc>
                <a:tc>
                  <a:txBody>
                    <a:bodyPr/>
                    <a:lstStyle/>
                    <a:p>
                      <a:endParaRPr lang="en-US" sz="1400" b="0" i="0">
                        <a:latin typeface="Avenir Book" panose="02000503020000020003" pitchFamily="2" charset="0"/>
                      </a:endParaRPr>
                    </a:p>
                  </a:txBody>
                  <a:tcPr/>
                </a:tc>
                <a:tc>
                  <a:txBody>
                    <a:bodyPr/>
                    <a:lstStyle/>
                    <a:p>
                      <a:endParaRPr lang="en-US" sz="1400" b="0" i="0">
                        <a:latin typeface="Avenir Book" panose="02000503020000020003" pitchFamily="2" charset="0"/>
                      </a:endParaRPr>
                    </a:p>
                  </a:txBody>
                  <a:tcPr/>
                </a:tc>
                <a:tc>
                  <a:txBody>
                    <a:bodyPr/>
                    <a:lstStyle/>
                    <a:p>
                      <a:endParaRPr lang="en-US" sz="1400" b="0" i="0">
                        <a:latin typeface="Avenir Book" panose="02000503020000020003" pitchFamily="2" charset="0"/>
                      </a:endParaRPr>
                    </a:p>
                  </a:txBody>
                  <a:tcPr/>
                </a:tc>
                <a:tc>
                  <a:txBody>
                    <a:bodyPr/>
                    <a:lstStyle/>
                    <a:p>
                      <a:endParaRPr lang="en-US" sz="1400" b="0" i="0" dirty="0">
                        <a:latin typeface="Avenir Book" panose="02000503020000020003" pitchFamily="2" charset="0"/>
                      </a:endParaRPr>
                    </a:p>
                  </a:txBody>
                  <a:tcPr/>
                </a:tc>
                <a:tc>
                  <a:txBody>
                    <a:bodyPr/>
                    <a:lstStyle/>
                    <a:p>
                      <a:endParaRPr lang="en-US" sz="1400" b="0" i="0" dirty="0">
                        <a:latin typeface="Avenir Book" panose="02000503020000020003" pitchFamily="2" charset="0"/>
                      </a:endParaRPr>
                    </a:p>
                  </a:txBody>
                  <a:tcPr/>
                </a:tc>
                <a:extLst>
                  <a:ext uri="{0D108BD9-81ED-4DB2-BD59-A6C34878D82A}">
                    <a16:rowId xmlns:a16="http://schemas.microsoft.com/office/drawing/2014/main" val="3114641501"/>
                  </a:ext>
                </a:extLst>
              </a:tr>
            </a:tbl>
          </a:graphicData>
        </a:graphic>
      </p:graphicFrame>
      <p:grpSp>
        <p:nvGrpSpPr>
          <p:cNvPr id="27" name="Group 26">
            <a:extLst>
              <a:ext uri="{FF2B5EF4-FFF2-40B4-BE49-F238E27FC236}">
                <a16:creationId xmlns:a16="http://schemas.microsoft.com/office/drawing/2014/main" id="{6F96BD8A-FE82-DD45-A3C5-CF7EC4CF5EE2}"/>
              </a:ext>
            </a:extLst>
          </p:cNvPr>
          <p:cNvGrpSpPr/>
          <p:nvPr/>
        </p:nvGrpSpPr>
        <p:grpSpPr>
          <a:xfrm>
            <a:off x="-176022" y="5829300"/>
            <a:ext cx="4036613" cy="1000647"/>
            <a:chOff x="-176022" y="5785767"/>
            <a:chExt cx="4036613" cy="1000647"/>
          </a:xfrm>
        </p:grpSpPr>
        <p:sp>
          <p:nvSpPr>
            <p:cNvPr id="28" name="Rounded Rectangle 27">
              <a:extLst>
                <a:ext uri="{FF2B5EF4-FFF2-40B4-BE49-F238E27FC236}">
                  <a16:creationId xmlns:a16="http://schemas.microsoft.com/office/drawing/2014/main" id="{0A11A5DE-04B7-0D45-93B2-FE0A41E6581A}"/>
                </a:ext>
              </a:extLst>
            </p:cNvPr>
            <p:cNvSpPr/>
            <p:nvPr/>
          </p:nvSpPr>
          <p:spPr>
            <a:xfrm>
              <a:off x="-176022" y="5922534"/>
              <a:ext cx="3993749" cy="719566"/>
            </a:xfrm>
            <a:prstGeom prst="roundRect">
              <a:avLst/>
            </a:prstGeom>
            <a:solidFill>
              <a:schemeClr val="accent5">
                <a:lumMod val="5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75000"/>
                  </a:schemeClr>
                </a:solidFill>
              </a:endParaRPr>
            </a:p>
          </p:txBody>
        </p:sp>
        <p:sp>
          <p:nvSpPr>
            <p:cNvPr id="29" name="TextBox 28">
              <a:extLst>
                <a:ext uri="{FF2B5EF4-FFF2-40B4-BE49-F238E27FC236}">
                  <a16:creationId xmlns:a16="http://schemas.microsoft.com/office/drawing/2014/main" id="{C682613C-372E-D047-A4BE-FC3F3CC3107D}"/>
                </a:ext>
              </a:extLst>
            </p:cNvPr>
            <p:cNvSpPr txBox="1"/>
            <p:nvPr/>
          </p:nvSpPr>
          <p:spPr>
            <a:xfrm>
              <a:off x="1215865" y="6066873"/>
              <a:ext cx="2644726" cy="430887"/>
            </a:xfrm>
            <a:prstGeom prst="rect">
              <a:avLst/>
            </a:prstGeom>
            <a:noFill/>
          </p:spPr>
          <p:txBody>
            <a:bodyPr wrap="square" rtlCol="0">
              <a:spAutoFit/>
            </a:bodyPr>
            <a:lstStyle/>
            <a:p>
              <a:r>
                <a:rPr lang="en-US" sz="1100" i="1" dirty="0">
                  <a:solidFill>
                    <a:schemeClr val="accent5">
                      <a:lumMod val="40000"/>
                      <a:lumOff val="60000"/>
                    </a:schemeClr>
                  </a:solidFill>
                  <a:latin typeface="Avenir Book" panose="02000503020000020003" pitchFamily="2" charset="0"/>
                </a:rPr>
                <a:t>Information Technology Department</a:t>
              </a:r>
            </a:p>
            <a:p>
              <a:r>
                <a:rPr lang="en-US" sz="1100" i="1" dirty="0">
                  <a:solidFill>
                    <a:schemeClr val="accent5">
                      <a:lumMod val="40000"/>
                      <a:lumOff val="60000"/>
                    </a:schemeClr>
                  </a:solidFill>
                  <a:latin typeface="Avenir Book" panose="02000503020000020003" pitchFamily="2" charset="0"/>
                </a:rPr>
                <a:t>De La Salle University</a:t>
              </a:r>
            </a:p>
          </p:txBody>
        </p:sp>
        <p:sp>
          <p:nvSpPr>
            <p:cNvPr id="30" name="Oval 29">
              <a:extLst>
                <a:ext uri="{FF2B5EF4-FFF2-40B4-BE49-F238E27FC236}">
                  <a16:creationId xmlns:a16="http://schemas.microsoft.com/office/drawing/2014/main" id="{D079C4AA-D046-A24E-8636-476B69A32C09}"/>
                </a:ext>
              </a:extLst>
            </p:cNvPr>
            <p:cNvSpPr/>
            <p:nvPr/>
          </p:nvSpPr>
          <p:spPr>
            <a:xfrm>
              <a:off x="216904" y="6079151"/>
              <a:ext cx="417600" cy="4176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82726E7A-5D29-C34F-BAE3-82AB49190E1F}"/>
                </a:ext>
              </a:extLst>
            </p:cNvPr>
            <p:cNvSpPr/>
            <p:nvPr/>
          </p:nvSpPr>
          <p:spPr>
            <a:xfrm>
              <a:off x="757038" y="6074899"/>
              <a:ext cx="428400" cy="4261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2" name="Picture 2">
              <a:extLst>
                <a:ext uri="{FF2B5EF4-FFF2-40B4-BE49-F238E27FC236}">
                  <a16:creationId xmlns:a16="http://schemas.microsoft.com/office/drawing/2014/main" id="{1DD5BACE-FB87-EC4D-9E82-3CF2922DBE49}"/>
                </a:ext>
              </a:extLst>
            </p:cNvPr>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93631" y="5785767"/>
              <a:ext cx="1000647" cy="1000647"/>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558962552"/>
      </p:ext>
    </p:extLst>
  </p:cSld>
  <p:clrMapOvr>
    <a:overrideClrMapping bg1="lt1" tx1="dk1" bg2="lt2" tx2="dk2" accent1="accent1" accent2="accent2" accent3="accent3" accent4="accent4" accent5="accent5" accent6="accent6" hlink="hlink" folHlink="folHlink"/>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F19BAF3-7E20-4B9D-B544-BABAEEA1FA7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1" name="Picture 10">
            <a:extLst>
              <a:ext uri="{FF2B5EF4-FFF2-40B4-BE49-F238E27FC236}">
                <a16:creationId xmlns:a16="http://schemas.microsoft.com/office/drawing/2014/main" id="{950648F4-ABCD-4DF0-8641-76CFB235472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3" name="Oval 12">
            <a:extLst>
              <a:ext uri="{FF2B5EF4-FFF2-40B4-BE49-F238E27FC236}">
                <a16:creationId xmlns:a16="http://schemas.microsoft.com/office/drawing/2014/main" id="{989BE678-777B-482A-A616-FEDC47B162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5" name="Picture 14">
            <a:extLst>
              <a:ext uri="{FF2B5EF4-FFF2-40B4-BE49-F238E27FC236}">
                <a16:creationId xmlns:a16="http://schemas.microsoft.com/office/drawing/2014/main" id="{CF1EB4BD-9C7E-4AA3-9681-C7EB0DA6250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7" name="Picture 16">
            <a:extLst>
              <a:ext uri="{FF2B5EF4-FFF2-40B4-BE49-F238E27FC236}">
                <a16:creationId xmlns:a16="http://schemas.microsoft.com/office/drawing/2014/main" id="{94AAE3AA-3759-4D28-B0EF-575F25A514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7">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9" name="Rectangle 18">
            <a:extLst>
              <a:ext uri="{FF2B5EF4-FFF2-40B4-BE49-F238E27FC236}">
                <a16:creationId xmlns:a16="http://schemas.microsoft.com/office/drawing/2014/main" id="{D28BE0C3-2102-4820-B88B-A448B184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234D2D1A-9317-6C47-9754-8BB8EEA0A377}"/>
              </a:ext>
            </a:extLst>
          </p:cNvPr>
          <p:cNvSpPr>
            <a:spLocks noGrp="1"/>
          </p:cNvSpPr>
          <p:nvPr>
            <p:ph type="title"/>
          </p:nvPr>
        </p:nvSpPr>
        <p:spPr>
          <a:xfrm>
            <a:off x="687784" y="1017200"/>
            <a:ext cx="3339281" cy="3308840"/>
          </a:xfrm>
        </p:spPr>
        <p:txBody>
          <a:bodyPr vert="horz" lIns="91440" tIns="45720" rIns="91440" bIns="45720" rtlCol="0" anchor="b">
            <a:normAutofit/>
          </a:bodyPr>
          <a:lstStyle/>
          <a:p>
            <a:pPr>
              <a:lnSpc>
                <a:spcPct val="90000"/>
              </a:lnSpc>
            </a:pPr>
            <a:r>
              <a:rPr lang="en-US" sz="3300" b="0" dirty="0">
                <a:latin typeface="Avenir Book" panose="02000503020000020003" pitchFamily="2" charset="0"/>
              </a:rPr>
              <a:t>Programmer’s view of the </a:t>
            </a:r>
            <a:br>
              <a:rPr lang="en-US" sz="3300" b="0" dirty="0">
                <a:latin typeface="Avenir Book" panose="02000503020000020003" pitchFamily="2" charset="0"/>
              </a:rPr>
            </a:br>
            <a:r>
              <a:rPr lang="en-US" sz="3300" b="0" dirty="0">
                <a:latin typeface="Avenir Book" panose="02000503020000020003" pitchFamily="2" charset="0"/>
              </a:rPr>
              <a:t>application software in a </a:t>
            </a:r>
            <a:r>
              <a:rPr lang="en-US" sz="3300" dirty="0">
                <a:solidFill>
                  <a:schemeClr val="accent3"/>
                </a:solidFill>
              </a:rPr>
              <a:t>database system</a:t>
            </a:r>
          </a:p>
        </p:txBody>
      </p:sp>
      <p:sp>
        <p:nvSpPr>
          <p:cNvPr id="3" name="Content Placeholder 2">
            <a:extLst>
              <a:ext uri="{FF2B5EF4-FFF2-40B4-BE49-F238E27FC236}">
                <a16:creationId xmlns:a16="http://schemas.microsoft.com/office/drawing/2014/main" id="{E1531151-E3B4-3544-B9EF-6B65A9117E89}"/>
              </a:ext>
            </a:extLst>
          </p:cNvPr>
          <p:cNvSpPr>
            <a:spLocks noGrp="1"/>
          </p:cNvSpPr>
          <p:nvPr>
            <p:ph idx="1"/>
          </p:nvPr>
        </p:nvSpPr>
        <p:spPr>
          <a:xfrm>
            <a:off x="687784" y="4548701"/>
            <a:ext cx="3339281" cy="1241715"/>
          </a:xfrm>
        </p:spPr>
        <p:txBody>
          <a:bodyPr vert="horz" lIns="91440" tIns="45720" rIns="91440" bIns="45720" rtlCol="0" anchor="t">
            <a:normAutofit/>
          </a:bodyPr>
          <a:lstStyle/>
          <a:p>
            <a:pPr marL="0" indent="0">
              <a:buNone/>
            </a:pPr>
            <a:r>
              <a:rPr lang="en-US" sz="1800" cap="all" dirty="0">
                <a:solidFill>
                  <a:schemeClr val="bg2">
                    <a:lumMod val="40000"/>
                    <a:lumOff val="60000"/>
                  </a:schemeClr>
                </a:solidFill>
              </a:rPr>
              <a:t>READING DATA FROM DATABASES</a:t>
            </a:r>
          </a:p>
        </p:txBody>
      </p:sp>
      <p:sp>
        <p:nvSpPr>
          <p:cNvPr id="21" name="Rectangle 20">
            <a:extLst>
              <a:ext uri="{FF2B5EF4-FFF2-40B4-BE49-F238E27FC236}">
                <a16:creationId xmlns:a16="http://schemas.microsoft.com/office/drawing/2014/main" id="{BFEFF673-A9DE-416D-A04E-1D50904542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pSp>
        <p:nvGrpSpPr>
          <p:cNvPr id="29" name="Group 28">
            <a:extLst>
              <a:ext uri="{FF2B5EF4-FFF2-40B4-BE49-F238E27FC236}">
                <a16:creationId xmlns:a16="http://schemas.microsoft.com/office/drawing/2014/main" id="{CB041236-24BC-274A-BF17-84774B205CD2}"/>
              </a:ext>
            </a:extLst>
          </p:cNvPr>
          <p:cNvGrpSpPr/>
          <p:nvPr/>
        </p:nvGrpSpPr>
        <p:grpSpPr>
          <a:xfrm>
            <a:off x="-176022" y="5785767"/>
            <a:ext cx="4036613" cy="1000647"/>
            <a:chOff x="-176022" y="5785767"/>
            <a:chExt cx="4036613" cy="1000647"/>
          </a:xfrm>
        </p:grpSpPr>
        <p:sp>
          <p:nvSpPr>
            <p:cNvPr id="30" name="Rounded Rectangle 29">
              <a:extLst>
                <a:ext uri="{FF2B5EF4-FFF2-40B4-BE49-F238E27FC236}">
                  <a16:creationId xmlns:a16="http://schemas.microsoft.com/office/drawing/2014/main" id="{5992AA18-DA91-8040-A663-807AA8E651EA}"/>
                </a:ext>
              </a:extLst>
            </p:cNvPr>
            <p:cNvSpPr/>
            <p:nvPr/>
          </p:nvSpPr>
          <p:spPr>
            <a:xfrm>
              <a:off x="-176022" y="5922534"/>
              <a:ext cx="3993749" cy="719566"/>
            </a:xfrm>
            <a:prstGeom prst="roundRect">
              <a:avLst/>
            </a:prstGeom>
            <a:solidFill>
              <a:schemeClr val="accent5">
                <a:lumMod val="5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75000"/>
                  </a:schemeClr>
                </a:solidFill>
              </a:endParaRPr>
            </a:p>
          </p:txBody>
        </p:sp>
        <p:sp>
          <p:nvSpPr>
            <p:cNvPr id="31" name="TextBox 30">
              <a:extLst>
                <a:ext uri="{FF2B5EF4-FFF2-40B4-BE49-F238E27FC236}">
                  <a16:creationId xmlns:a16="http://schemas.microsoft.com/office/drawing/2014/main" id="{64220EEB-FB9D-7748-814C-5F19D3D80193}"/>
                </a:ext>
              </a:extLst>
            </p:cNvPr>
            <p:cNvSpPr txBox="1"/>
            <p:nvPr/>
          </p:nvSpPr>
          <p:spPr>
            <a:xfrm>
              <a:off x="1215865" y="6066873"/>
              <a:ext cx="2644726" cy="430887"/>
            </a:xfrm>
            <a:prstGeom prst="rect">
              <a:avLst/>
            </a:prstGeom>
            <a:noFill/>
          </p:spPr>
          <p:txBody>
            <a:bodyPr wrap="square" rtlCol="0">
              <a:spAutoFit/>
            </a:bodyPr>
            <a:lstStyle/>
            <a:p>
              <a:r>
                <a:rPr lang="en-US" sz="1100" i="1" dirty="0">
                  <a:solidFill>
                    <a:schemeClr val="accent5">
                      <a:lumMod val="40000"/>
                      <a:lumOff val="60000"/>
                    </a:schemeClr>
                  </a:solidFill>
                  <a:latin typeface="Avenir Book" panose="02000503020000020003" pitchFamily="2" charset="0"/>
                </a:rPr>
                <a:t>Information Technology Department</a:t>
              </a:r>
            </a:p>
            <a:p>
              <a:r>
                <a:rPr lang="en-US" sz="1100" i="1" dirty="0">
                  <a:solidFill>
                    <a:schemeClr val="accent5">
                      <a:lumMod val="40000"/>
                      <a:lumOff val="60000"/>
                    </a:schemeClr>
                  </a:solidFill>
                  <a:latin typeface="Avenir Book" panose="02000503020000020003" pitchFamily="2" charset="0"/>
                </a:rPr>
                <a:t>De La Salle University</a:t>
              </a:r>
            </a:p>
          </p:txBody>
        </p:sp>
        <p:sp>
          <p:nvSpPr>
            <p:cNvPr id="32" name="Oval 31">
              <a:extLst>
                <a:ext uri="{FF2B5EF4-FFF2-40B4-BE49-F238E27FC236}">
                  <a16:creationId xmlns:a16="http://schemas.microsoft.com/office/drawing/2014/main" id="{B3052A74-9C6B-2E43-AA0B-91A31C8FC625}"/>
                </a:ext>
              </a:extLst>
            </p:cNvPr>
            <p:cNvSpPr/>
            <p:nvPr/>
          </p:nvSpPr>
          <p:spPr>
            <a:xfrm>
              <a:off x="216904" y="6079151"/>
              <a:ext cx="417600" cy="4176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0CC38B9D-B852-C047-B4CA-ECF0C6EB8FCD}"/>
                </a:ext>
              </a:extLst>
            </p:cNvPr>
            <p:cNvSpPr/>
            <p:nvPr/>
          </p:nvSpPr>
          <p:spPr>
            <a:xfrm>
              <a:off x="757038" y="6074899"/>
              <a:ext cx="428400" cy="426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4" name="Picture 2">
              <a:extLst>
                <a:ext uri="{FF2B5EF4-FFF2-40B4-BE49-F238E27FC236}">
                  <a16:creationId xmlns:a16="http://schemas.microsoft.com/office/drawing/2014/main" id="{82916D90-683F-1143-800C-9AD4498B64E3}"/>
                </a:ext>
              </a:extLst>
            </p:cNvPr>
            <p:cNvPicPr>
              <a:picLocks noChangeAspect="1" noChangeArrowheads="1"/>
            </p:cNvPicPr>
            <p:nvPr/>
          </p:nvPicPr>
          <p:blipFill>
            <a:blip r:embed="rId8">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93631" y="5785767"/>
              <a:ext cx="1000647" cy="1000647"/>
            </a:xfrm>
            <a:prstGeom prst="rect">
              <a:avLst/>
            </a:prstGeom>
            <a:noFill/>
            <a:extLst>
              <a:ext uri="{909E8E84-426E-40DD-AFC4-6F175D3DCCD1}">
                <a14:hiddenFill xmlns:a14="http://schemas.microsoft.com/office/drawing/2010/main">
                  <a:solidFill>
                    <a:srgbClr val="FFFFFF"/>
                  </a:solidFill>
                </a14:hiddenFill>
              </a:ext>
            </a:extLst>
          </p:spPr>
        </p:pic>
      </p:grpSp>
      <p:pic>
        <p:nvPicPr>
          <p:cNvPr id="20" name="Picture 19">
            <a:extLst>
              <a:ext uri="{FF2B5EF4-FFF2-40B4-BE49-F238E27FC236}">
                <a16:creationId xmlns:a16="http://schemas.microsoft.com/office/drawing/2014/main" id="{5DDAA37E-C05F-474B-B0EA-28E38BF75157}"/>
              </a:ext>
            </a:extLst>
          </p:cNvPr>
          <p:cNvPicPr>
            <a:picLocks noChangeAspect="1"/>
          </p:cNvPicPr>
          <p:nvPr/>
        </p:nvPicPr>
        <p:blipFill>
          <a:blip r:embed="rId9"/>
          <a:stretch>
            <a:fillRect/>
          </a:stretch>
        </p:blipFill>
        <p:spPr>
          <a:xfrm>
            <a:off x="3993749" y="519715"/>
            <a:ext cx="8002619" cy="5818570"/>
          </a:xfrm>
          <a:prstGeom prst="rect">
            <a:avLst/>
          </a:prstGeom>
        </p:spPr>
      </p:pic>
      <p:sp>
        <p:nvSpPr>
          <p:cNvPr id="35" name="Rectangle 34">
            <a:extLst>
              <a:ext uri="{FF2B5EF4-FFF2-40B4-BE49-F238E27FC236}">
                <a16:creationId xmlns:a16="http://schemas.microsoft.com/office/drawing/2014/main" id="{A366D01B-6ED7-204C-A520-C9E56BBF8B68}"/>
              </a:ext>
            </a:extLst>
          </p:cNvPr>
          <p:cNvSpPr/>
          <p:nvPr/>
        </p:nvSpPr>
        <p:spPr>
          <a:xfrm>
            <a:off x="10437812" y="-1"/>
            <a:ext cx="685800" cy="1143001"/>
          </a:xfrm>
          <a:prstGeom prst="rect">
            <a:avLst/>
          </a:prstGeom>
          <a:solidFill>
            <a:schemeClr val="accent3">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0977163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F19BAF3-7E20-4B9D-B544-BABAEEA1FA7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1" name="Picture 10">
            <a:extLst>
              <a:ext uri="{FF2B5EF4-FFF2-40B4-BE49-F238E27FC236}">
                <a16:creationId xmlns:a16="http://schemas.microsoft.com/office/drawing/2014/main" id="{950648F4-ABCD-4DF0-8641-76CFB235472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3" name="Oval 12">
            <a:extLst>
              <a:ext uri="{FF2B5EF4-FFF2-40B4-BE49-F238E27FC236}">
                <a16:creationId xmlns:a16="http://schemas.microsoft.com/office/drawing/2014/main" id="{989BE678-777B-482A-A616-FEDC47B162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5" name="Picture 14">
            <a:extLst>
              <a:ext uri="{FF2B5EF4-FFF2-40B4-BE49-F238E27FC236}">
                <a16:creationId xmlns:a16="http://schemas.microsoft.com/office/drawing/2014/main" id="{CF1EB4BD-9C7E-4AA3-9681-C7EB0DA6250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7" name="Picture 16">
            <a:extLst>
              <a:ext uri="{FF2B5EF4-FFF2-40B4-BE49-F238E27FC236}">
                <a16:creationId xmlns:a16="http://schemas.microsoft.com/office/drawing/2014/main" id="{94AAE3AA-3759-4D28-B0EF-575F25A514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7">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9" name="Rectangle 18">
            <a:extLst>
              <a:ext uri="{FF2B5EF4-FFF2-40B4-BE49-F238E27FC236}">
                <a16:creationId xmlns:a16="http://schemas.microsoft.com/office/drawing/2014/main" id="{D28BE0C3-2102-4820-B88B-A448B184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234D2D1A-9317-6C47-9754-8BB8EEA0A377}"/>
              </a:ext>
            </a:extLst>
          </p:cNvPr>
          <p:cNvSpPr>
            <a:spLocks noGrp="1"/>
          </p:cNvSpPr>
          <p:nvPr>
            <p:ph type="title"/>
          </p:nvPr>
        </p:nvSpPr>
        <p:spPr>
          <a:xfrm>
            <a:off x="687784" y="1017200"/>
            <a:ext cx="3339281" cy="3308840"/>
          </a:xfrm>
        </p:spPr>
        <p:txBody>
          <a:bodyPr vert="horz" lIns="91440" tIns="45720" rIns="91440" bIns="45720" rtlCol="0" anchor="b">
            <a:normAutofit/>
          </a:bodyPr>
          <a:lstStyle/>
          <a:p>
            <a:pPr>
              <a:lnSpc>
                <a:spcPct val="90000"/>
              </a:lnSpc>
            </a:pPr>
            <a:r>
              <a:rPr lang="en-US" sz="3300" b="0" dirty="0">
                <a:latin typeface="Avenir Book" panose="02000503020000020003" pitchFamily="2" charset="0"/>
              </a:rPr>
              <a:t>Programmer’s view of the </a:t>
            </a:r>
            <a:br>
              <a:rPr lang="en-US" sz="3300" b="0" dirty="0">
                <a:latin typeface="Avenir Book" panose="02000503020000020003" pitchFamily="2" charset="0"/>
              </a:rPr>
            </a:br>
            <a:r>
              <a:rPr lang="en-US" sz="3300" b="0" dirty="0">
                <a:latin typeface="Avenir Book" panose="02000503020000020003" pitchFamily="2" charset="0"/>
              </a:rPr>
              <a:t>application software in a </a:t>
            </a:r>
            <a:r>
              <a:rPr lang="en-US" sz="3300" dirty="0">
                <a:solidFill>
                  <a:schemeClr val="accent3"/>
                </a:solidFill>
              </a:rPr>
              <a:t>database system</a:t>
            </a:r>
          </a:p>
        </p:txBody>
      </p:sp>
      <p:sp>
        <p:nvSpPr>
          <p:cNvPr id="3" name="Content Placeholder 2">
            <a:extLst>
              <a:ext uri="{FF2B5EF4-FFF2-40B4-BE49-F238E27FC236}">
                <a16:creationId xmlns:a16="http://schemas.microsoft.com/office/drawing/2014/main" id="{E1531151-E3B4-3544-B9EF-6B65A9117E89}"/>
              </a:ext>
            </a:extLst>
          </p:cNvPr>
          <p:cNvSpPr>
            <a:spLocks noGrp="1"/>
          </p:cNvSpPr>
          <p:nvPr>
            <p:ph idx="1"/>
          </p:nvPr>
        </p:nvSpPr>
        <p:spPr>
          <a:xfrm>
            <a:off x="687784" y="4548701"/>
            <a:ext cx="3339281" cy="1241715"/>
          </a:xfrm>
        </p:spPr>
        <p:txBody>
          <a:bodyPr vert="horz" lIns="91440" tIns="45720" rIns="91440" bIns="45720" rtlCol="0" anchor="t">
            <a:normAutofit/>
          </a:bodyPr>
          <a:lstStyle/>
          <a:p>
            <a:pPr marL="0" indent="0">
              <a:buNone/>
            </a:pPr>
            <a:r>
              <a:rPr lang="en-US" sz="1800" cap="all" dirty="0">
                <a:solidFill>
                  <a:schemeClr val="bg2">
                    <a:lumMod val="40000"/>
                    <a:lumOff val="60000"/>
                  </a:schemeClr>
                </a:solidFill>
              </a:rPr>
              <a:t>WRITING DATA INTO DATABASES</a:t>
            </a:r>
          </a:p>
        </p:txBody>
      </p:sp>
      <p:sp>
        <p:nvSpPr>
          <p:cNvPr id="21" name="Rectangle 20">
            <a:extLst>
              <a:ext uri="{FF2B5EF4-FFF2-40B4-BE49-F238E27FC236}">
                <a16:creationId xmlns:a16="http://schemas.microsoft.com/office/drawing/2014/main" id="{BFEFF673-A9DE-416D-A04E-1D50904542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pSp>
        <p:nvGrpSpPr>
          <p:cNvPr id="29" name="Group 28">
            <a:extLst>
              <a:ext uri="{FF2B5EF4-FFF2-40B4-BE49-F238E27FC236}">
                <a16:creationId xmlns:a16="http://schemas.microsoft.com/office/drawing/2014/main" id="{CB041236-24BC-274A-BF17-84774B205CD2}"/>
              </a:ext>
            </a:extLst>
          </p:cNvPr>
          <p:cNvGrpSpPr/>
          <p:nvPr/>
        </p:nvGrpSpPr>
        <p:grpSpPr>
          <a:xfrm>
            <a:off x="-176022" y="5785767"/>
            <a:ext cx="4036613" cy="1000647"/>
            <a:chOff x="-176022" y="5785767"/>
            <a:chExt cx="4036613" cy="1000647"/>
          </a:xfrm>
        </p:grpSpPr>
        <p:sp>
          <p:nvSpPr>
            <p:cNvPr id="30" name="Rounded Rectangle 29">
              <a:extLst>
                <a:ext uri="{FF2B5EF4-FFF2-40B4-BE49-F238E27FC236}">
                  <a16:creationId xmlns:a16="http://schemas.microsoft.com/office/drawing/2014/main" id="{5992AA18-DA91-8040-A663-807AA8E651EA}"/>
                </a:ext>
              </a:extLst>
            </p:cNvPr>
            <p:cNvSpPr/>
            <p:nvPr/>
          </p:nvSpPr>
          <p:spPr>
            <a:xfrm>
              <a:off x="-176022" y="5922534"/>
              <a:ext cx="3993749" cy="719566"/>
            </a:xfrm>
            <a:prstGeom prst="roundRect">
              <a:avLst/>
            </a:prstGeom>
            <a:solidFill>
              <a:schemeClr val="accent5">
                <a:lumMod val="5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75000"/>
                  </a:schemeClr>
                </a:solidFill>
              </a:endParaRPr>
            </a:p>
          </p:txBody>
        </p:sp>
        <p:sp>
          <p:nvSpPr>
            <p:cNvPr id="31" name="TextBox 30">
              <a:extLst>
                <a:ext uri="{FF2B5EF4-FFF2-40B4-BE49-F238E27FC236}">
                  <a16:creationId xmlns:a16="http://schemas.microsoft.com/office/drawing/2014/main" id="{64220EEB-FB9D-7748-814C-5F19D3D80193}"/>
                </a:ext>
              </a:extLst>
            </p:cNvPr>
            <p:cNvSpPr txBox="1"/>
            <p:nvPr/>
          </p:nvSpPr>
          <p:spPr>
            <a:xfrm>
              <a:off x="1215865" y="6066873"/>
              <a:ext cx="2644726" cy="430887"/>
            </a:xfrm>
            <a:prstGeom prst="rect">
              <a:avLst/>
            </a:prstGeom>
            <a:noFill/>
          </p:spPr>
          <p:txBody>
            <a:bodyPr wrap="square" rtlCol="0">
              <a:spAutoFit/>
            </a:bodyPr>
            <a:lstStyle/>
            <a:p>
              <a:r>
                <a:rPr lang="en-US" sz="1100" i="1" dirty="0">
                  <a:solidFill>
                    <a:schemeClr val="accent5">
                      <a:lumMod val="40000"/>
                      <a:lumOff val="60000"/>
                    </a:schemeClr>
                  </a:solidFill>
                  <a:latin typeface="Avenir Book" panose="02000503020000020003" pitchFamily="2" charset="0"/>
                </a:rPr>
                <a:t>Information Technology Department</a:t>
              </a:r>
            </a:p>
            <a:p>
              <a:r>
                <a:rPr lang="en-US" sz="1100" i="1" dirty="0">
                  <a:solidFill>
                    <a:schemeClr val="accent5">
                      <a:lumMod val="40000"/>
                      <a:lumOff val="60000"/>
                    </a:schemeClr>
                  </a:solidFill>
                  <a:latin typeface="Avenir Book" panose="02000503020000020003" pitchFamily="2" charset="0"/>
                </a:rPr>
                <a:t>De La Salle University</a:t>
              </a:r>
            </a:p>
          </p:txBody>
        </p:sp>
        <p:sp>
          <p:nvSpPr>
            <p:cNvPr id="32" name="Oval 31">
              <a:extLst>
                <a:ext uri="{FF2B5EF4-FFF2-40B4-BE49-F238E27FC236}">
                  <a16:creationId xmlns:a16="http://schemas.microsoft.com/office/drawing/2014/main" id="{B3052A74-9C6B-2E43-AA0B-91A31C8FC625}"/>
                </a:ext>
              </a:extLst>
            </p:cNvPr>
            <p:cNvSpPr/>
            <p:nvPr/>
          </p:nvSpPr>
          <p:spPr>
            <a:xfrm>
              <a:off x="216904" y="6079151"/>
              <a:ext cx="417600" cy="4176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0CC38B9D-B852-C047-B4CA-ECF0C6EB8FCD}"/>
                </a:ext>
              </a:extLst>
            </p:cNvPr>
            <p:cNvSpPr/>
            <p:nvPr/>
          </p:nvSpPr>
          <p:spPr>
            <a:xfrm>
              <a:off x="757038" y="6074899"/>
              <a:ext cx="428400" cy="426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4" name="Picture 2">
              <a:extLst>
                <a:ext uri="{FF2B5EF4-FFF2-40B4-BE49-F238E27FC236}">
                  <a16:creationId xmlns:a16="http://schemas.microsoft.com/office/drawing/2014/main" id="{82916D90-683F-1143-800C-9AD4498B64E3}"/>
                </a:ext>
              </a:extLst>
            </p:cNvPr>
            <p:cNvPicPr>
              <a:picLocks noChangeAspect="1" noChangeArrowheads="1"/>
            </p:cNvPicPr>
            <p:nvPr/>
          </p:nvPicPr>
          <p:blipFill>
            <a:blip r:embed="rId8">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93631" y="5785767"/>
              <a:ext cx="1000647" cy="1000647"/>
            </a:xfrm>
            <a:prstGeom prst="rect">
              <a:avLst/>
            </a:prstGeom>
            <a:noFill/>
            <a:extLst>
              <a:ext uri="{909E8E84-426E-40DD-AFC4-6F175D3DCCD1}">
                <a14:hiddenFill xmlns:a14="http://schemas.microsoft.com/office/drawing/2010/main">
                  <a:solidFill>
                    <a:srgbClr val="FFFFFF"/>
                  </a:solidFill>
                </a14:hiddenFill>
              </a:ext>
            </a:extLst>
          </p:spPr>
        </p:pic>
      </p:grpSp>
      <p:pic>
        <p:nvPicPr>
          <p:cNvPr id="22" name="Picture 21">
            <a:extLst>
              <a:ext uri="{FF2B5EF4-FFF2-40B4-BE49-F238E27FC236}">
                <a16:creationId xmlns:a16="http://schemas.microsoft.com/office/drawing/2014/main" id="{8DECDC0D-80A7-A84C-9742-43573542CD58}"/>
              </a:ext>
            </a:extLst>
          </p:cNvPr>
          <p:cNvPicPr>
            <a:picLocks noChangeAspect="1"/>
          </p:cNvPicPr>
          <p:nvPr/>
        </p:nvPicPr>
        <p:blipFill>
          <a:blip r:embed="rId9"/>
          <a:stretch>
            <a:fillRect/>
          </a:stretch>
        </p:blipFill>
        <p:spPr>
          <a:xfrm>
            <a:off x="3993748" y="863393"/>
            <a:ext cx="8002619" cy="5131213"/>
          </a:xfrm>
          <a:prstGeom prst="rect">
            <a:avLst/>
          </a:prstGeom>
        </p:spPr>
      </p:pic>
      <p:sp>
        <p:nvSpPr>
          <p:cNvPr id="35" name="Rectangle 34">
            <a:extLst>
              <a:ext uri="{FF2B5EF4-FFF2-40B4-BE49-F238E27FC236}">
                <a16:creationId xmlns:a16="http://schemas.microsoft.com/office/drawing/2014/main" id="{A366D01B-6ED7-204C-A520-C9E56BBF8B68}"/>
              </a:ext>
            </a:extLst>
          </p:cNvPr>
          <p:cNvSpPr/>
          <p:nvPr/>
        </p:nvSpPr>
        <p:spPr>
          <a:xfrm>
            <a:off x="10437812" y="-1"/>
            <a:ext cx="685800" cy="1143001"/>
          </a:xfrm>
          <a:prstGeom prst="rect">
            <a:avLst/>
          </a:prstGeom>
          <a:solidFill>
            <a:schemeClr val="accent3">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1532011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F19BAF3-7E20-4B9D-B544-BABAEEA1FA7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1" name="Picture 10">
            <a:extLst>
              <a:ext uri="{FF2B5EF4-FFF2-40B4-BE49-F238E27FC236}">
                <a16:creationId xmlns:a16="http://schemas.microsoft.com/office/drawing/2014/main" id="{950648F4-ABCD-4DF0-8641-76CFB235472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3" name="Oval 12">
            <a:extLst>
              <a:ext uri="{FF2B5EF4-FFF2-40B4-BE49-F238E27FC236}">
                <a16:creationId xmlns:a16="http://schemas.microsoft.com/office/drawing/2014/main" id="{989BE678-777B-482A-A616-FEDC47B162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5" name="Picture 14">
            <a:extLst>
              <a:ext uri="{FF2B5EF4-FFF2-40B4-BE49-F238E27FC236}">
                <a16:creationId xmlns:a16="http://schemas.microsoft.com/office/drawing/2014/main" id="{CF1EB4BD-9C7E-4AA3-9681-C7EB0DA6250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7" name="Picture 16">
            <a:extLst>
              <a:ext uri="{FF2B5EF4-FFF2-40B4-BE49-F238E27FC236}">
                <a16:creationId xmlns:a16="http://schemas.microsoft.com/office/drawing/2014/main" id="{94AAE3AA-3759-4D28-B0EF-575F25A514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7">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9" name="Rectangle 18">
            <a:extLst>
              <a:ext uri="{FF2B5EF4-FFF2-40B4-BE49-F238E27FC236}">
                <a16:creationId xmlns:a16="http://schemas.microsoft.com/office/drawing/2014/main" id="{D28BE0C3-2102-4820-B88B-A448B184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234D2D1A-9317-6C47-9754-8BB8EEA0A377}"/>
              </a:ext>
            </a:extLst>
          </p:cNvPr>
          <p:cNvSpPr>
            <a:spLocks noGrp="1"/>
          </p:cNvSpPr>
          <p:nvPr>
            <p:ph type="title"/>
          </p:nvPr>
        </p:nvSpPr>
        <p:spPr>
          <a:xfrm>
            <a:off x="687784" y="1017200"/>
            <a:ext cx="3339281" cy="3308840"/>
          </a:xfrm>
        </p:spPr>
        <p:txBody>
          <a:bodyPr vert="horz" lIns="91440" tIns="45720" rIns="91440" bIns="45720" rtlCol="0" anchor="b">
            <a:normAutofit/>
          </a:bodyPr>
          <a:lstStyle/>
          <a:p>
            <a:pPr>
              <a:lnSpc>
                <a:spcPct val="90000"/>
              </a:lnSpc>
            </a:pPr>
            <a:r>
              <a:rPr lang="en-US" sz="3300" b="0" dirty="0">
                <a:latin typeface="Avenir Book" panose="02000503020000020003" pitchFamily="2" charset="0"/>
              </a:rPr>
              <a:t>Programmer’s view of the </a:t>
            </a:r>
            <a:br>
              <a:rPr lang="en-US" sz="3300" b="0" dirty="0">
                <a:latin typeface="Avenir Book" panose="02000503020000020003" pitchFamily="2" charset="0"/>
              </a:rPr>
            </a:br>
            <a:r>
              <a:rPr lang="en-US" sz="3300" b="0" dirty="0">
                <a:latin typeface="Avenir Book" panose="02000503020000020003" pitchFamily="2" charset="0"/>
              </a:rPr>
              <a:t>application software in a </a:t>
            </a:r>
            <a:r>
              <a:rPr lang="en-US" sz="3300" dirty="0">
                <a:solidFill>
                  <a:schemeClr val="accent3"/>
                </a:solidFill>
              </a:rPr>
              <a:t>database system</a:t>
            </a:r>
          </a:p>
        </p:txBody>
      </p:sp>
      <p:sp>
        <p:nvSpPr>
          <p:cNvPr id="3" name="Content Placeholder 2">
            <a:extLst>
              <a:ext uri="{FF2B5EF4-FFF2-40B4-BE49-F238E27FC236}">
                <a16:creationId xmlns:a16="http://schemas.microsoft.com/office/drawing/2014/main" id="{E1531151-E3B4-3544-B9EF-6B65A9117E89}"/>
              </a:ext>
            </a:extLst>
          </p:cNvPr>
          <p:cNvSpPr>
            <a:spLocks noGrp="1"/>
          </p:cNvSpPr>
          <p:nvPr>
            <p:ph idx="1"/>
          </p:nvPr>
        </p:nvSpPr>
        <p:spPr>
          <a:xfrm>
            <a:off x="687784" y="4548701"/>
            <a:ext cx="3129943" cy="1241715"/>
          </a:xfrm>
        </p:spPr>
        <p:txBody>
          <a:bodyPr vert="horz" lIns="91440" tIns="45720" rIns="91440" bIns="45720" rtlCol="0" anchor="t">
            <a:normAutofit/>
          </a:bodyPr>
          <a:lstStyle/>
          <a:p>
            <a:pPr marL="0" indent="0">
              <a:buNone/>
            </a:pPr>
            <a:r>
              <a:rPr lang="en-US" sz="1800" cap="all" dirty="0">
                <a:solidFill>
                  <a:schemeClr val="bg2">
                    <a:lumMod val="40000"/>
                    <a:lumOff val="60000"/>
                  </a:schemeClr>
                </a:solidFill>
              </a:rPr>
              <a:t>READING A SORTED SET OF DATA FROM DATABASES</a:t>
            </a:r>
          </a:p>
        </p:txBody>
      </p:sp>
      <p:sp>
        <p:nvSpPr>
          <p:cNvPr id="21" name="Rectangle 20">
            <a:extLst>
              <a:ext uri="{FF2B5EF4-FFF2-40B4-BE49-F238E27FC236}">
                <a16:creationId xmlns:a16="http://schemas.microsoft.com/office/drawing/2014/main" id="{BFEFF673-A9DE-416D-A04E-1D50904542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pSp>
        <p:nvGrpSpPr>
          <p:cNvPr id="29" name="Group 28">
            <a:extLst>
              <a:ext uri="{FF2B5EF4-FFF2-40B4-BE49-F238E27FC236}">
                <a16:creationId xmlns:a16="http://schemas.microsoft.com/office/drawing/2014/main" id="{CB041236-24BC-274A-BF17-84774B205CD2}"/>
              </a:ext>
            </a:extLst>
          </p:cNvPr>
          <p:cNvGrpSpPr/>
          <p:nvPr/>
        </p:nvGrpSpPr>
        <p:grpSpPr>
          <a:xfrm>
            <a:off x="-176022" y="5785767"/>
            <a:ext cx="4036613" cy="1000647"/>
            <a:chOff x="-176022" y="5785767"/>
            <a:chExt cx="4036613" cy="1000647"/>
          </a:xfrm>
        </p:grpSpPr>
        <p:sp>
          <p:nvSpPr>
            <p:cNvPr id="30" name="Rounded Rectangle 29">
              <a:extLst>
                <a:ext uri="{FF2B5EF4-FFF2-40B4-BE49-F238E27FC236}">
                  <a16:creationId xmlns:a16="http://schemas.microsoft.com/office/drawing/2014/main" id="{5992AA18-DA91-8040-A663-807AA8E651EA}"/>
                </a:ext>
              </a:extLst>
            </p:cNvPr>
            <p:cNvSpPr/>
            <p:nvPr/>
          </p:nvSpPr>
          <p:spPr>
            <a:xfrm>
              <a:off x="-176022" y="5922534"/>
              <a:ext cx="3993749" cy="719566"/>
            </a:xfrm>
            <a:prstGeom prst="roundRect">
              <a:avLst/>
            </a:prstGeom>
            <a:solidFill>
              <a:schemeClr val="accent5">
                <a:lumMod val="5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75000"/>
                  </a:schemeClr>
                </a:solidFill>
              </a:endParaRPr>
            </a:p>
          </p:txBody>
        </p:sp>
        <p:sp>
          <p:nvSpPr>
            <p:cNvPr id="31" name="TextBox 30">
              <a:extLst>
                <a:ext uri="{FF2B5EF4-FFF2-40B4-BE49-F238E27FC236}">
                  <a16:creationId xmlns:a16="http://schemas.microsoft.com/office/drawing/2014/main" id="{64220EEB-FB9D-7748-814C-5F19D3D80193}"/>
                </a:ext>
              </a:extLst>
            </p:cNvPr>
            <p:cNvSpPr txBox="1"/>
            <p:nvPr/>
          </p:nvSpPr>
          <p:spPr>
            <a:xfrm>
              <a:off x="1215865" y="6066873"/>
              <a:ext cx="2644726" cy="430887"/>
            </a:xfrm>
            <a:prstGeom prst="rect">
              <a:avLst/>
            </a:prstGeom>
            <a:noFill/>
          </p:spPr>
          <p:txBody>
            <a:bodyPr wrap="square" rtlCol="0">
              <a:spAutoFit/>
            </a:bodyPr>
            <a:lstStyle/>
            <a:p>
              <a:r>
                <a:rPr lang="en-US" sz="1100" i="1" dirty="0">
                  <a:solidFill>
                    <a:schemeClr val="accent5">
                      <a:lumMod val="40000"/>
                      <a:lumOff val="60000"/>
                    </a:schemeClr>
                  </a:solidFill>
                  <a:latin typeface="Avenir Book" panose="02000503020000020003" pitchFamily="2" charset="0"/>
                </a:rPr>
                <a:t>Information Technology Department</a:t>
              </a:r>
            </a:p>
            <a:p>
              <a:r>
                <a:rPr lang="en-US" sz="1100" i="1" dirty="0">
                  <a:solidFill>
                    <a:schemeClr val="accent5">
                      <a:lumMod val="40000"/>
                      <a:lumOff val="60000"/>
                    </a:schemeClr>
                  </a:solidFill>
                  <a:latin typeface="Avenir Book" panose="02000503020000020003" pitchFamily="2" charset="0"/>
                </a:rPr>
                <a:t>De La Salle University</a:t>
              </a:r>
            </a:p>
          </p:txBody>
        </p:sp>
        <p:sp>
          <p:nvSpPr>
            <p:cNvPr id="32" name="Oval 31">
              <a:extLst>
                <a:ext uri="{FF2B5EF4-FFF2-40B4-BE49-F238E27FC236}">
                  <a16:creationId xmlns:a16="http://schemas.microsoft.com/office/drawing/2014/main" id="{B3052A74-9C6B-2E43-AA0B-91A31C8FC625}"/>
                </a:ext>
              </a:extLst>
            </p:cNvPr>
            <p:cNvSpPr/>
            <p:nvPr/>
          </p:nvSpPr>
          <p:spPr>
            <a:xfrm>
              <a:off x="216904" y="6079151"/>
              <a:ext cx="417600" cy="4176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0CC38B9D-B852-C047-B4CA-ECF0C6EB8FCD}"/>
                </a:ext>
              </a:extLst>
            </p:cNvPr>
            <p:cNvSpPr/>
            <p:nvPr/>
          </p:nvSpPr>
          <p:spPr>
            <a:xfrm>
              <a:off x="757038" y="6074899"/>
              <a:ext cx="428400" cy="426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4" name="Picture 2">
              <a:extLst>
                <a:ext uri="{FF2B5EF4-FFF2-40B4-BE49-F238E27FC236}">
                  <a16:creationId xmlns:a16="http://schemas.microsoft.com/office/drawing/2014/main" id="{82916D90-683F-1143-800C-9AD4498B64E3}"/>
                </a:ext>
              </a:extLst>
            </p:cNvPr>
            <p:cNvPicPr>
              <a:picLocks noChangeAspect="1" noChangeArrowheads="1"/>
            </p:cNvPicPr>
            <p:nvPr/>
          </p:nvPicPr>
          <p:blipFill>
            <a:blip r:embed="rId8">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93631" y="5785767"/>
              <a:ext cx="1000647" cy="1000647"/>
            </a:xfrm>
            <a:prstGeom prst="rect">
              <a:avLst/>
            </a:prstGeom>
            <a:noFill/>
            <a:extLst>
              <a:ext uri="{909E8E84-426E-40DD-AFC4-6F175D3DCCD1}">
                <a14:hiddenFill xmlns:a14="http://schemas.microsoft.com/office/drawing/2010/main">
                  <a:solidFill>
                    <a:srgbClr val="FFFFFF"/>
                  </a:solidFill>
                </a14:hiddenFill>
              </a:ext>
            </a:extLst>
          </p:spPr>
        </p:pic>
      </p:grpSp>
      <p:pic>
        <p:nvPicPr>
          <p:cNvPr id="20" name="Picture 19">
            <a:extLst>
              <a:ext uri="{FF2B5EF4-FFF2-40B4-BE49-F238E27FC236}">
                <a16:creationId xmlns:a16="http://schemas.microsoft.com/office/drawing/2014/main" id="{3CDEDE54-B4F1-2142-A2F0-B31C7658A07D}"/>
              </a:ext>
            </a:extLst>
          </p:cNvPr>
          <p:cNvPicPr>
            <a:picLocks noChangeAspect="1"/>
          </p:cNvPicPr>
          <p:nvPr/>
        </p:nvPicPr>
        <p:blipFill>
          <a:blip r:embed="rId9"/>
          <a:stretch>
            <a:fillRect/>
          </a:stretch>
        </p:blipFill>
        <p:spPr>
          <a:xfrm>
            <a:off x="3985842" y="530781"/>
            <a:ext cx="8010525" cy="5796436"/>
          </a:xfrm>
          <a:prstGeom prst="rect">
            <a:avLst/>
          </a:prstGeom>
        </p:spPr>
      </p:pic>
      <p:sp>
        <p:nvSpPr>
          <p:cNvPr id="35" name="Rectangle 34">
            <a:extLst>
              <a:ext uri="{FF2B5EF4-FFF2-40B4-BE49-F238E27FC236}">
                <a16:creationId xmlns:a16="http://schemas.microsoft.com/office/drawing/2014/main" id="{A366D01B-6ED7-204C-A520-C9E56BBF8B68}"/>
              </a:ext>
            </a:extLst>
          </p:cNvPr>
          <p:cNvSpPr/>
          <p:nvPr/>
        </p:nvSpPr>
        <p:spPr>
          <a:xfrm>
            <a:off x="10437812" y="-1"/>
            <a:ext cx="685800" cy="1143001"/>
          </a:xfrm>
          <a:prstGeom prst="rect">
            <a:avLst/>
          </a:prstGeom>
          <a:solidFill>
            <a:schemeClr val="accent3">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3950845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D9B8FD4-CDEB-4EB4-B4DE-C89E119389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0" name="Freeform 36">
            <a:extLst>
              <a:ext uri="{FF2B5EF4-FFF2-40B4-BE49-F238E27FC236}">
                <a16:creationId xmlns:a16="http://schemas.microsoft.com/office/drawing/2014/main" id="{5A2E3D1D-9E9F-4739-BA14-D4D7FA9FBD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44637" y="0"/>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sp>
        <p:nvSpPr>
          <p:cNvPr id="12" name="Freeform: Shape 11">
            <a:extLst>
              <a:ext uri="{FF2B5EF4-FFF2-40B4-BE49-F238E27FC236}">
                <a16:creationId xmlns:a16="http://schemas.microsoft.com/office/drawing/2014/main" id="{1FFB365B-E9DC-4859-B8AB-CB83EEBE4E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4990911" cy="6858001"/>
          </a:xfrm>
          <a:custGeom>
            <a:avLst/>
            <a:gdLst>
              <a:gd name="connsiteX0" fmla="*/ 3646196 w 4990911"/>
              <a:gd name="connsiteY0" fmla="*/ 0 h 6858001"/>
              <a:gd name="connsiteX1" fmla="*/ 4989734 w 4990911"/>
              <a:gd name="connsiteY1" fmla="*/ 0 h 6858001"/>
              <a:gd name="connsiteX2" fmla="*/ 4964689 w 4990911"/>
              <a:gd name="connsiteY2" fmla="*/ 155677 h 6858001"/>
              <a:gd name="connsiteX3" fmla="*/ 4940820 w 4990911"/>
              <a:gd name="connsiteY3" fmla="*/ 310668 h 6858001"/>
              <a:gd name="connsiteX4" fmla="*/ 4917456 w 4990911"/>
              <a:gd name="connsiteY4" fmla="*/ 466344 h 6858001"/>
              <a:gd name="connsiteX5" fmla="*/ 4897453 w 4990911"/>
              <a:gd name="connsiteY5" fmla="*/ 622707 h 6858001"/>
              <a:gd name="connsiteX6" fmla="*/ 4877282 w 4990911"/>
              <a:gd name="connsiteY6" fmla="*/ 778383 h 6858001"/>
              <a:gd name="connsiteX7" fmla="*/ 4858456 w 4990911"/>
              <a:gd name="connsiteY7" fmla="*/ 934746 h 6858001"/>
              <a:gd name="connsiteX8" fmla="*/ 4842320 w 4990911"/>
              <a:gd name="connsiteY8" fmla="*/ 1089051 h 6858001"/>
              <a:gd name="connsiteX9" fmla="*/ 4827024 w 4990911"/>
              <a:gd name="connsiteY9" fmla="*/ 1245413 h 6858001"/>
              <a:gd name="connsiteX10" fmla="*/ 4813072 w 4990911"/>
              <a:gd name="connsiteY10" fmla="*/ 1401090 h 6858001"/>
              <a:gd name="connsiteX11" fmla="*/ 4800970 w 4990911"/>
              <a:gd name="connsiteY11" fmla="*/ 1554023 h 6858001"/>
              <a:gd name="connsiteX12" fmla="*/ 4788867 w 4990911"/>
              <a:gd name="connsiteY12" fmla="*/ 1709014 h 6858001"/>
              <a:gd name="connsiteX13" fmla="*/ 4778782 w 4990911"/>
              <a:gd name="connsiteY13" fmla="*/ 1861947 h 6858001"/>
              <a:gd name="connsiteX14" fmla="*/ 4770882 w 4990911"/>
              <a:gd name="connsiteY14" fmla="*/ 2014881 h 6858001"/>
              <a:gd name="connsiteX15" fmla="*/ 4762645 w 4990911"/>
              <a:gd name="connsiteY15" fmla="*/ 2167128 h 6858001"/>
              <a:gd name="connsiteX16" fmla="*/ 4755754 w 4990911"/>
              <a:gd name="connsiteY16" fmla="*/ 2318004 h 6858001"/>
              <a:gd name="connsiteX17" fmla="*/ 4750879 w 4990911"/>
              <a:gd name="connsiteY17" fmla="*/ 2467509 h 6858001"/>
              <a:gd name="connsiteX18" fmla="*/ 4746677 w 4990911"/>
              <a:gd name="connsiteY18" fmla="*/ 2617013 h 6858001"/>
              <a:gd name="connsiteX19" fmla="*/ 4742643 w 4990911"/>
              <a:gd name="connsiteY19" fmla="*/ 2765146 h 6858001"/>
              <a:gd name="connsiteX20" fmla="*/ 4740794 w 4990911"/>
              <a:gd name="connsiteY20" fmla="*/ 2911221 h 6858001"/>
              <a:gd name="connsiteX21" fmla="*/ 4738777 w 4990911"/>
              <a:gd name="connsiteY21" fmla="*/ 3057297 h 6858001"/>
              <a:gd name="connsiteX22" fmla="*/ 4737768 w 4990911"/>
              <a:gd name="connsiteY22" fmla="*/ 3201315 h 6858001"/>
              <a:gd name="connsiteX23" fmla="*/ 4738777 w 4990911"/>
              <a:gd name="connsiteY23" fmla="*/ 3343961 h 6858001"/>
              <a:gd name="connsiteX24" fmla="*/ 4738777 w 4990911"/>
              <a:gd name="connsiteY24" fmla="*/ 3485236 h 6858001"/>
              <a:gd name="connsiteX25" fmla="*/ 4740794 w 4990911"/>
              <a:gd name="connsiteY25" fmla="*/ 3625139 h 6858001"/>
              <a:gd name="connsiteX26" fmla="*/ 4743819 w 4990911"/>
              <a:gd name="connsiteY26" fmla="*/ 3762299 h 6858001"/>
              <a:gd name="connsiteX27" fmla="*/ 4746677 w 4990911"/>
              <a:gd name="connsiteY27" fmla="*/ 3898087 h 6858001"/>
              <a:gd name="connsiteX28" fmla="*/ 4749871 w 4990911"/>
              <a:gd name="connsiteY28" fmla="*/ 4031133 h 6858001"/>
              <a:gd name="connsiteX29" fmla="*/ 4754745 w 4990911"/>
              <a:gd name="connsiteY29" fmla="*/ 4163492 h 6858001"/>
              <a:gd name="connsiteX30" fmla="*/ 4759956 w 4990911"/>
              <a:gd name="connsiteY30" fmla="*/ 4293793 h 6858001"/>
              <a:gd name="connsiteX31" fmla="*/ 4764662 w 4990911"/>
              <a:gd name="connsiteY31" fmla="*/ 4421352 h 6858001"/>
              <a:gd name="connsiteX32" fmla="*/ 4777942 w 4990911"/>
              <a:gd name="connsiteY32" fmla="*/ 4670298 h 6858001"/>
              <a:gd name="connsiteX33" fmla="*/ 4792061 w 4990911"/>
              <a:gd name="connsiteY33" fmla="*/ 4908956 h 6858001"/>
              <a:gd name="connsiteX34" fmla="*/ 4806853 w 4990911"/>
              <a:gd name="connsiteY34" fmla="*/ 5138013 h 6858001"/>
              <a:gd name="connsiteX35" fmla="*/ 4823158 w 4990911"/>
              <a:gd name="connsiteY35" fmla="*/ 5354726 h 6858001"/>
              <a:gd name="connsiteX36" fmla="*/ 4840135 w 4990911"/>
              <a:gd name="connsiteY36" fmla="*/ 5561838 h 6858001"/>
              <a:gd name="connsiteX37" fmla="*/ 4858456 w 4990911"/>
              <a:gd name="connsiteY37" fmla="*/ 5753862 h 6858001"/>
              <a:gd name="connsiteX38" fmla="*/ 4876442 w 4990911"/>
              <a:gd name="connsiteY38" fmla="*/ 5934227 h 6858001"/>
              <a:gd name="connsiteX39" fmla="*/ 4894427 w 4990911"/>
              <a:gd name="connsiteY39" fmla="*/ 6100191 h 6858001"/>
              <a:gd name="connsiteX40" fmla="*/ 4911404 w 4990911"/>
              <a:gd name="connsiteY40" fmla="*/ 6252438 h 6858001"/>
              <a:gd name="connsiteX41" fmla="*/ 4927541 w 4990911"/>
              <a:gd name="connsiteY41" fmla="*/ 6387541 h 6858001"/>
              <a:gd name="connsiteX42" fmla="*/ 4942837 w 4990911"/>
              <a:gd name="connsiteY42" fmla="*/ 6509613 h 6858001"/>
              <a:gd name="connsiteX43" fmla="*/ 4955612 w 4990911"/>
              <a:gd name="connsiteY43" fmla="*/ 6612483 h 6858001"/>
              <a:gd name="connsiteX44" fmla="*/ 4967714 w 4990911"/>
              <a:gd name="connsiteY44" fmla="*/ 6698894 h 6858001"/>
              <a:gd name="connsiteX45" fmla="*/ 4985028 w 4990911"/>
              <a:gd name="connsiteY45" fmla="*/ 6817538 h 6858001"/>
              <a:gd name="connsiteX46" fmla="*/ 4990911 w 4990911"/>
              <a:gd name="connsiteY46" fmla="*/ 6858000 h 6858001"/>
              <a:gd name="connsiteX47" fmla="*/ 4085557 w 4990911"/>
              <a:gd name="connsiteY47" fmla="*/ 6858000 h 6858001"/>
              <a:gd name="connsiteX48" fmla="*/ 4085557 w 4990911"/>
              <a:gd name="connsiteY48" fmla="*/ 6858001 h 6858001"/>
              <a:gd name="connsiteX49" fmla="*/ 0 w 4990911"/>
              <a:gd name="connsiteY49" fmla="*/ 6858001 h 6858001"/>
              <a:gd name="connsiteX50" fmla="*/ 0 w 4990911"/>
              <a:gd name="connsiteY50" fmla="*/ 1 h 6858001"/>
              <a:gd name="connsiteX51" fmla="*/ 3646196 w 4990911"/>
              <a:gd name="connsiteY51" fmla="*/ 1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4990911" h="6858001">
                <a:moveTo>
                  <a:pt x="3646196" y="0"/>
                </a:moveTo>
                <a:lnTo>
                  <a:pt x="4989734" y="0"/>
                </a:lnTo>
                <a:lnTo>
                  <a:pt x="4964689" y="155677"/>
                </a:lnTo>
                <a:lnTo>
                  <a:pt x="4940820" y="310668"/>
                </a:lnTo>
                <a:lnTo>
                  <a:pt x="4917456" y="466344"/>
                </a:lnTo>
                <a:lnTo>
                  <a:pt x="4897453" y="622707"/>
                </a:lnTo>
                <a:lnTo>
                  <a:pt x="4877282" y="778383"/>
                </a:lnTo>
                <a:lnTo>
                  <a:pt x="4858456" y="934746"/>
                </a:lnTo>
                <a:lnTo>
                  <a:pt x="4842320" y="1089051"/>
                </a:lnTo>
                <a:lnTo>
                  <a:pt x="4827024" y="1245413"/>
                </a:lnTo>
                <a:lnTo>
                  <a:pt x="4813072" y="1401090"/>
                </a:lnTo>
                <a:lnTo>
                  <a:pt x="4800970" y="1554023"/>
                </a:lnTo>
                <a:lnTo>
                  <a:pt x="4788867" y="1709014"/>
                </a:lnTo>
                <a:lnTo>
                  <a:pt x="4778782" y="1861947"/>
                </a:lnTo>
                <a:lnTo>
                  <a:pt x="4770882" y="2014881"/>
                </a:lnTo>
                <a:lnTo>
                  <a:pt x="4762645" y="2167128"/>
                </a:lnTo>
                <a:lnTo>
                  <a:pt x="4755754" y="2318004"/>
                </a:lnTo>
                <a:lnTo>
                  <a:pt x="4750879" y="2467509"/>
                </a:lnTo>
                <a:lnTo>
                  <a:pt x="4746677" y="2617013"/>
                </a:lnTo>
                <a:lnTo>
                  <a:pt x="4742643" y="2765146"/>
                </a:lnTo>
                <a:lnTo>
                  <a:pt x="4740794" y="2911221"/>
                </a:lnTo>
                <a:lnTo>
                  <a:pt x="4738777" y="3057297"/>
                </a:lnTo>
                <a:lnTo>
                  <a:pt x="4737768" y="3201315"/>
                </a:lnTo>
                <a:lnTo>
                  <a:pt x="4738777" y="3343961"/>
                </a:lnTo>
                <a:lnTo>
                  <a:pt x="4738777" y="3485236"/>
                </a:lnTo>
                <a:lnTo>
                  <a:pt x="4740794" y="3625139"/>
                </a:lnTo>
                <a:lnTo>
                  <a:pt x="4743819" y="3762299"/>
                </a:lnTo>
                <a:lnTo>
                  <a:pt x="4746677" y="3898087"/>
                </a:lnTo>
                <a:lnTo>
                  <a:pt x="4749871" y="4031133"/>
                </a:lnTo>
                <a:lnTo>
                  <a:pt x="4754745" y="4163492"/>
                </a:lnTo>
                <a:lnTo>
                  <a:pt x="4759956" y="4293793"/>
                </a:lnTo>
                <a:lnTo>
                  <a:pt x="4764662" y="4421352"/>
                </a:lnTo>
                <a:lnTo>
                  <a:pt x="4777942" y="4670298"/>
                </a:lnTo>
                <a:lnTo>
                  <a:pt x="4792061" y="4908956"/>
                </a:lnTo>
                <a:lnTo>
                  <a:pt x="4806853" y="5138013"/>
                </a:lnTo>
                <a:lnTo>
                  <a:pt x="4823158" y="5354726"/>
                </a:lnTo>
                <a:lnTo>
                  <a:pt x="4840135" y="5561838"/>
                </a:lnTo>
                <a:lnTo>
                  <a:pt x="4858456" y="5753862"/>
                </a:lnTo>
                <a:lnTo>
                  <a:pt x="4876442" y="5934227"/>
                </a:lnTo>
                <a:lnTo>
                  <a:pt x="4894427" y="6100191"/>
                </a:lnTo>
                <a:lnTo>
                  <a:pt x="4911404" y="6252438"/>
                </a:lnTo>
                <a:lnTo>
                  <a:pt x="4927541" y="6387541"/>
                </a:lnTo>
                <a:lnTo>
                  <a:pt x="4942837" y="6509613"/>
                </a:lnTo>
                <a:lnTo>
                  <a:pt x="4955612" y="6612483"/>
                </a:lnTo>
                <a:lnTo>
                  <a:pt x="4967714" y="6698894"/>
                </a:lnTo>
                <a:lnTo>
                  <a:pt x="4985028" y="6817538"/>
                </a:lnTo>
                <a:lnTo>
                  <a:pt x="4990911" y="6858000"/>
                </a:lnTo>
                <a:lnTo>
                  <a:pt x="4085557" y="6858000"/>
                </a:lnTo>
                <a:lnTo>
                  <a:pt x="4085557" y="6858001"/>
                </a:lnTo>
                <a:lnTo>
                  <a:pt x="0" y="6858001"/>
                </a:lnTo>
                <a:lnTo>
                  <a:pt x="0" y="1"/>
                </a:lnTo>
                <a:lnTo>
                  <a:pt x="3646196" y="1"/>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8ADAB9C8-EB37-4914-A699-C716FC8FE4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2A4FDD0C-37FE-AC44-9BA9-87540A329C4E}"/>
              </a:ext>
            </a:extLst>
          </p:cNvPr>
          <p:cNvSpPr>
            <a:spLocks noGrp="1"/>
          </p:cNvSpPr>
          <p:nvPr>
            <p:ph type="title"/>
          </p:nvPr>
        </p:nvSpPr>
        <p:spPr>
          <a:xfrm>
            <a:off x="653143" y="1645920"/>
            <a:ext cx="3522879" cy="4470821"/>
          </a:xfrm>
        </p:spPr>
        <p:txBody>
          <a:bodyPr>
            <a:normAutofit/>
          </a:bodyPr>
          <a:lstStyle/>
          <a:p>
            <a:pPr algn="r"/>
            <a:r>
              <a:rPr lang="en-US" sz="4000" dirty="0">
                <a:solidFill>
                  <a:schemeClr val="bg2"/>
                </a:solidFill>
              </a:rPr>
              <a:t>But wait! There’s more. </a:t>
            </a:r>
            <a:br>
              <a:rPr lang="en-US" dirty="0">
                <a:solidFill>
                  <a:schemeClr val="bg2"/>
                </a:solidFill>
              </a:rPr>
            </a:br>
            <a:r>
              <a:rPr lang="en-US" sz="2800" dirty="0">
                <a:solidFill>
                  <a:schemeClr val="bg2"/>
                </a:solidFill>
              </a:rPr>
              <a:t>(among so many others)</a:t>
            </a:r>
            <a:endParaRPr lang="en-US" dirty="0">
              <a:solidFill>
                <a:schemeClr val="bg2"/>
              </a:solidFill>
            </a:endParaRPr>
          </a:p>
        </p:txBody>
      </p:sp>
      <p:sp>
        <p:nvSpPr>
          <p:cNvPr id="11" name="Rectangle 10">
            <a:extLst>
              <a:ext uri="{FF2B5EF4-FFF2-40B4-BE49-F238E27FC236}">
                <a16:creationId xmlns:a16="http://schemas.microsoft.com/office/drawing/2014/main" id="{4F8AC75E-396C-0442-B853-5F378FF7C73A}"/>
              </a:ext>
            </a:extLst>
          </p:cNvPr>
          <p:cNvSpPr/>
          <p:nvPr/>
        </p:nvSpPr>
        <p:spPr>
          <a:xfrm>
            <a:off x="10437812" y="-1"/>
            <a:ext cx="685800" cy="1143001"/>
          </a:xfrm>
          <a:prstGeom prst="rect">
            <a:avLst/>
          </a:prstGeom>
          <a:solidFill>
            <a:schemeClr val="accent3">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A9E27764-EA19-5D49-BEC9-1DB9602E893B}"/>
              </a:ext>
            </a:extLst>
          </p:cNvPr>
          <p:cNvGrpSpPr/>
          <p:nvPr/>
        </p:nvGrpSpPr>
        <p:grpSpPr>
          <a:xfrm>
            <a:off x="-176022" y="5785767"/>
            <a:ext cx="4036613" cy="1000647"/>
            <a:chOff x="-176022" y="5785767"/>
            <a:chExt cx="4036613" cy="1000647"/>
          </a:xfrm>
        </p:grpSpPr>
        <p:sp>
          <p:nvSpPr>
            <p:cNvPr id="15" name="Rounded Rectangle 14">
              <a:extLst>
                <a:ext uri="{FF2B5EF4-FFF2-40B4-BE49-F238E27FC236}">
                  <a16:creationId xmlns:a16="http://schemas.microsoft.com/office/drawing/2014/main" id="{04E864D4-E845-FF40-BC1A-D3BFE19E338B}"/>
                </a:ext>
              </a:extLst>
            </p:cNvPr>
            <p:cNvSpPr/>
            <p:nvPr/>
          </p:nvSpPr>
          <p:spPr>
            <a:xfrm>
              <a:off x="-176022" y="5922534"/>
              <a:ext cx="3993749" cy="719566"/>
            </a:xfrm>
            <a:prstGeom prst="roundRect">
              <a:avLst/>
            </a:prstGeom>
            <a:solidFill>
              <a:schemeClr val="accent5">
                <a:lumMod val="5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75000"/>
                  </a:schemeClr>
                </a:solidFill>
              </a:endParaRPr>
            </a:p>
          </p:txBody>
        </p:sp>
        <p:sp>
          <p:nvSpPr>
            <p:cNvPr id="16" name="TextBox 15">
              <a:extLst>
                <a:ext uri="{FF2B5EF4-FFF2-40B4-BE49-F238E27FC236}">
                  <a16:creationId xmlns:a16="http://schemas.microsoft.com/office/drawing/2014/main" id="{9CE27BD4-19DB-0548-A48F-E076E689F001}"/>
                </a:ext>
              </a:extLst>
            </p:cNvPr>
            <p:cNvSpPr txBox="1"/>
            <p:nvPr/>
          </p:nvSpPr>
          <p:spPr>
            <a:xfrm>
              <a:off x="1215865" y="6066873"/>
              <a:ext cx="2644726" cy="430887"/>
            </a:xfrm>
            <a:prstGeom prst="rect">
              <a:avLst/>
            </a:prstGeom>
            <a:noFill/>
          </p:spPr>
          <p:txBody>
            <a:bodyPr wrap="square" rtlCol="0">
              <a:spAutoFit/>
            </a:bodyPr>
            <a:lstStyle/>
            <a:p>
              <a:r>
                <a:rPr lang="en-US" sz="1100" i="1" dirty="0">
                  <a:solidFill>
                    <a:schemeClr val="accent5">
                      <a:lumMod val="40000"/>
                      <a:lumOff val="60000"/>
                    </a:schemeClr>
                  </a:solidFill>
                  <a:latin typeface="Avenir Book" panose="02000503020000020003" pitchFamily="2" charset="0"/>
                </a:rPr>
                <a:t>Information Technology Department</a:t>
              </a:r>
            </a:p>
            <a:p>
              <a:r>
                <a:rPr lang="en-US" sz="1100" i="1" dirty="0">
                  <a:solidFill>
                    <a:schemeClr val="accent5">
                      <a:lumMod val="40000"/>
                      <a:lumOff val="60000"/>
                    </a:schemeClr>
                  </a:solidFill>
                  <a:latin typeface="Avenir Book" panose="02000503020000020003" pitchFamily="2" charset="0"/>
                </a:rPr>
                <a:t>De La Salle University</a:t>
              </a:r>
            </a:p>
          </p:txBody>
        </p:sp>
        <p:sp>
          <p:nvSpPr>
            <p:cNvPr id="17" name="Oval 16">
              <a:extLst>
                <a:ext uri="{FF2B5EF4-FFF2-40B4-BE49-F238E27FC236}">
                  <a16:creationId xmlns:a16="http://schemas.microsoft.com/office/drawing/2014/main" id="{09DDF9EA-6278-0D42-BF83-729EA3912B70}"/>
                </a:ext>
              </a:extLst>
            </p:cNvPr>
            <p:cNvSpPr/>
            <p:nvPr/>
          </p:nvSpPr>
          <p:spPr>
            <a:xfrm>
              <a:off x="216904" y="6079151"/>
              <a:ext cx="417600" cy="4176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616EE71D-C0D3-674B-8BCE-3E003CE42D9C}"/>
                </a:ext>
              </a:extLst>
            </p:cNvPr>
            <p:cNvSpPr/>
            <p:nvPr/>
          </p:nvSpPr>
          <p:spPr>
            <a:xfrm>
              <a:off x="757038" y="6074899"/>
              <a:ext cx="428400" cy="426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2">
              <a:extLst>
                <a:ext uri="{FF2B5EF4-FFF2-40B4-BE49-F238E27FC236}">
                  <a16:creationId xmlns:a16="http://schemas.microsoft.com/office/drawing/2014/main" id="{BF2E104C-4FE6-9C40-B55F-AE7DD5E60615}"/>
                </a:ext>
              </a:extLst>
            </p:cNvPr>
            <p:cNvPicPr>
              <a:picLocks noChangeAspect="1" noChangeArrowheads="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93631" y="5785767"/>
              <a:ext cx="1000647" cy="1000647"/>
            </a:xfrm>
            <a:prstGeom prst="rect">
              <a:avLst/>
            </a:prstGeom>
            <a:noFill/>
            <a:extLst>
              <a:ext uri="{909E8E84-426E-40DD-AFC4-6F175D3DCCD1}">
                <a14:hiddenFill xmlns:a14="http://schemas.microsoft.com/office/drawing/2010/main">
                  <a:solidFill>
                    <a:srgbClr val="FFFFFF"/>
                  </a:solidFill>
                </a14:hiddenFill>
              </a:ext>
            </a:extLst>
          </p:spPr>
        </p:pic>
      </p:grpSp>
      <p:sp>
        <p:nvSpPr>
          <p:cNvPr id="20" name="Content Placeholder 2">
            <a:extLst>
              <a:ext uri="{FF2B5EF4-FFF2-40B4-BE49-F238E27FC236}">
                <a16:creationId xmlns:a16="http://schemas.microsoft.com/office/drawing/2014/main" id="{9296E29D-1454-CB4C-A504-487FD903B393}"/>
              </a:ext>
            </a:extLst>
          </p:cNvPr>
          <p:cNvSpPr>
            <a:spLocks noGrp="1"/>
          </p:cNvSpPr>
          <p:nvPr>
            <p:ph idx="1"/>
          </p:nvPr>
        </p:nvSpPr>
        <p:spPr>
          <a:xfrm>
            <a:off x="5459527" y="1590286"/>
            <a:ext cx="6079330" cy="4195481"/>
          </a:xfrm>
        </p:spPr>
        <p:txBody>
          <a:bodyPr>
            <a:normAutofit/>
          </a:bodyPr>
          <a:lstStyle/>
          <a:p>
            <a:pPr marL="0" indent="0">
              <a:spcBef>
                <a:spcPts val="0"/>
              </a:spcBef>
              <a:buNone/>
            </a:pPr>
            <a:endParaRPr lang="en-US" sz="1400" dirty="0"/>
          </a:p>
          <a:p>
            <a:pPr>
              <a:spcBef>
                <a:spcPts val="0"/>
              </a:spcBef>
            </a:pPr>
            <a:r>
              <a:rPr lang="en-US" dirty="0"/>
              <a:t>Searching is done by the DBMS, not the programmer</a:t>
            </a:r>
          </a:p>
          <a:p>
            <a:pPr>
              <a:spcBef>
                <a:spcPts val="0"/>
              </a:spcBef>
            </a:pPr>
            <a:endParaRPr lang="en-US" dirty="0"/>
          </a:p>
          <a:p>
            <a:pPr>
              <a:spcBef>
                <a:spcPts val="0"/>
              </a:spcBef>
            </a:pPr>
            <a:r>
              <a:rPr lang="en-US" dirty="0"/>
              <a:t>Sorting the results is done by the DBMS, not the programmer</a:t>
            </a:r>
          </a:p>
          <a:p>
            <a:pPr>
              <a:spcBef>
                <a:spcPts val="0"/>
              </a:spcBef>
            </a:pPr>
            <a:endParaRPr lang="en-US" dirty="0"/>
          </a:p>
          <a:p>
            <a:pPr>
              <a:spcBef>
                <a:spcPts val="0"/>
              </a:spcBef>
            </a:pPr>
            <a:r>
              <a:rPr lang="en-US" dirty="0"/>
              <a:t>Checking if data is duplicate is done by the DBMS, not the programmer</a:t>
            </a:r>
          </a:p>
          <a:p>
            <a:pPr lvl="1"/>
            <a:endParaRPr lang="en-US" dirty="0"/>
          </a:p>
        </p:txBody>
      </p:sp>
    </p:spTree>
    <p:extLst>
      <p:ext uri="{BB962C8B-B14F-4D97-AF65-F5344CB8AC3E}">
        <p14:creationId xmlns:p14="http://schemas.microsoft.com/office/powerpoint/2010/main" val="752535789"/>
      </p:ext>
    </p:extLst>
  </p:cSld>
  <p:clrMapOvr>
    <a:masterClrMapping/>
  </p:clrMapOvr>
  <mc:AlternateContent xmlns:mc="http://schemas.openxmlformats.org/markup-compatibility/2006" xmlns:p14="http://schemas.microsoft.com/office/powerpoint/2010/main">
    <mc:Choice Requires="p14">
      <p:transition spd="slow" p14:dur="2000" advTm="67370"/>
    </mc:Choice>
    <mc:Fallback xmlns="">
      <p:transition spd="slow" advTm="67370"/>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74CD14DB-BB81-479F-A1FC-1C75640E9F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1" name="Rectangle 20">
            <a:extLst>
              <a:ext uri="{FF2B5EF4-FFF2-40B4-BE49-F238E27FC236}">
                <a16:creationId xmlns:a16="http://schemas.microsoft.com/office/drawing/2014/main" id="{C943A91B-7CA7-4592-A975-73B1BF8C4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3" name="Freeform 7">
            <a:extLst>
              <a:ext uri="{FF2B5EF4-FFF2-40B4-BE49-F238E27FC236}">
                <a16:creationId xmlns:a16="http://schemas.microsoft.com/office/drawing/2014/main" id="{EC471314-E46A-414B-8D91-74880E84F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 useBgFill="1">
        <p:nvSpPr>
          <p:cNvPr id="25" name="Freeform: Shape 24">
            <a:extLst>
              <a:ext uri="{FF2B5EF4-FFF2-40B4-BE49-F238E27FC236}">
                <a16:creationId xmlns:a16="http://schemas.microsoft.com/office/drawing/2014/main" id="{6A681326-1C9D-44A3-A627-3871BDAE41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2" name="Title 1">
            <a:extLst>
              <a:ext uri="{FF2B5EF4-FFF2-40B4-BE49-F238E27FC236}">
                <a16:creationId xmlns:a16="http://schemas.microsoft.com/office/drawing/2014/main" id="{F0DEE976-E94D-D245-857E-6FDFCE93F87E}"/>
              </a:ext>
            </a:extLst>
          </p:cNvPr>
          <p:cNvSpPr>
            <a:spLocks noGrp="1"/>
          </p:cNvSpPr>
          <p:nvPr>
            <p:ph type="title"/>
          </p:nvPr>
        </p:nvSpPr>
        <p:spPr>
          <a:xfrm>
            <a:off x="1103311" y="452718"/>
            <a:ext cx="9081697" cy="1400530"/>
          </a:xfrm>
        </p:spPr>
        <p:txBody>
          <a:bodyPr anchor="ctr">
            <a:normAutofit fontScale="90000"/>
          </a:bodyPr>
          <a:lstStyle/>
          <a:p>
            <a:r>
              <a:rPr lang="en-US" sz="4400" dirty="0">
                <a:solidFill>
                  <a:schemeClr val="bg1"/>
                </a:solidFill>
              </a:rPr>
              <a:t>And it is not only the application software that can access the data</a:t>
            </a:r>
            <a:endParaRPr lang="en-US" dirty="0">
              <a:solidFill>
                <a:schemeClr val="bg1"/>
              </a:solidFill>
            </a:endParaRPr>
          </a:p>
        </p:txBody>
      </p:sp>
      <p:sp>
        <p:nvSpPr>
          <p:cNvPr id="5" name="Rectangle 4">
            <a:extLst>
              <a:ext uri="{FF2B5EF4-FFF2-40B4-BE49-F238E27FC236}">
                <a16:creationId xmlns:a16="http://schemas.microsoft.com/office/drawing/2014/main" id="{952A457E-FC6E-184D-B7D4-FFA4D04138F1}"/>
              </a:ext>
            </a:extLst>
          </p:cNvPr>
          <p:cNvSpPr/>
          <p:nvPr/>
        </p:nvSpPr>
        <p:spPr>
          <a:xfrm>
            <a:off x="10437812" y="-1"/>
            <a:ext cx="685800" cy="1143001"/>
          </a:xfrm>
          <a:prstGeom prst="rect">
            <a:avLst/>
          </a:prstGeom>
          <a:solidFill>
            <a:schemeClr val="accent3">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0" name="Group 29">
            <a:extLst>
              <a:ext uri="{FF2B5EF4-FFF2-40B4-BE49-F238E27FC236}">
                <a16:creationId xmlns:a16="http://schemas.microsoft.com/office/drawing/2014/main" id="{D3BA224D-E769-A74C-8346-692A183EB93F}"/>
              </a:ext>
            </a:extLst>
          </p:cNvPr>
          <p:cNvGrpSpPr/>
          <p:nvPr/>
        </p:nvGrpSpPr>
        <p:grpSpPr>
          <a:xfrm>
            <a:off x="-176022" y="5829300"/>
            <a:ext cx="4036613" cy="1000647"/>
            <a:chOff x="-176022" y="5785767"/>
            <a:chExt cx="4036613" cy="1000647"/>
          </a:xfrm>
        </p:grpSpPr>
        <p:sp>
          <p:nvSpPr>
            <p:cNvPr id="31" name="Rounded Rectangle 30">
              <a:extLst>
                <a:ext uri="{FF2B5EF4-FFF2-40B4-BE49-F238E27FC236}">
                  <a16:creationId xmlns:a16="http://schemas.microsoft.com/office/drawing/2014/main" id="{C85CDBF2-831C-AB47-B5B0-05C6AFE2234F}"/>
                </a:ext>
              </a:extLst>
            </p:cNvPr>
            <p:cNvSpPr/>
            <p:nvPr/>
          </p:nvSpPr>
          <p:spPr>
            <a:xfrm>
              <a:off x="-176022" y="5922534"/>
              <a:ext cx="3993749" cy="719566"/>
            </a:xfrm>
            <a:prstGeom prst="roundRect">
              <a:avLst/>
            </a:prstGeom>
            <a:solidFill>
              <a:schemeClr val="accent5">
                <a:lumMod val="5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75000"/>
                  </a:schemeClr>
                </a:solidFill>
              </a:endParaRPr>
            </a:p>
          </p:txBody>
        </p:sp>
        <p:sp>
          <p:nvSpPr>
            <p:cNvPr id="32" name="TextBox 31">
              <a:extLst>
                <a:ext uri="{FF2B5EF4-FFF2-40B4-BE49-F238E27FC236}">
                  <a16:creationId xmlns:a16="http://schemas.microsoft.com/office/drawing/2014/main" id="{7D4AEB3A-9D87-124B-9D81-32D60503C71C}"/>
                </a:ext>
              </a:extLst>
            </p:cNvPr>
            <p:cNvSpPr txBox="1"/>
            <p:nvPr/>
          </p:nvSpPr>
          <p:spPr>
            <a:xfrm>
              <a:off x="1215865" y="6066873"/>
              <a:ext cx="2644726" cy="430887"/>
            </a:xfrm>
            <a:prstGeom prst="rect">
              <a:avLst/>
            </a:prstGeom>
            <a:noFill/>
          </p:spPr>
          <p:txBody>
            <a:bodyPr wrap="square" rtlCol="0">
              <a:spAutoFit/>
            </a:bodyPr>
            <a:lstStyle/>
            <a:p>
              <a:r>
                <a:rPr lang="en-US" sz="1100" i="1" dirty="0">
                  <a:solidFill>
                    <a:schemeClr val="accent5">
                      <a:lumMod val="40000"/>
                      <a:lumOff val="60000"/>
                    </a:schemeClr>
                  </a:solidFill>
                  <a:latin typeface="Avenir Book" panose="02000503020000020003" pitchFamily="2" charset="0"/>
                </a:rPr>
                <a:t>Information Technology Department</a:t>
              </a:r>
            </a:p>
            <a:p>
              <a:r>
                <a:rPr lang="en-US" sz="1100" i="1" dirty="0">
                  <a:solidFill>
                    <a:schemeClr val="accent5">
                      <a:lumMod val="40000"/>
                      <a:lumOff val="60000"/>
                    </a:schemeClr>
                  </a:solidFill>
                  <a:latin typeface="Avenir Book" panose="02000503020000020003" pitchFamily="2" charset="0"/>
                </a:rPr>
                <a:t>De La Salle University</a:t>
              </a:r>
            </a:p>
          </p:txBody>
        </p:sp>
        <p:sp>
          <p:nvSpPr>
            <p:cNvPr id="33" name="Oval 32">
              <a:extLst>
                <a:ext uri="{FF2B5EF4-FFF2-40B4-BE49-F238E27FC236}">
                  <a16:creationId xmlns:a16="http://schemas.microsoft.com/office/drawing/2014/main" id="{AA5B8DD2-B2AF-0B4E-B322-C54E4949C6D4}"/>
                </a:ext>
              </a:extLst>
            </p:cNvPr>
            <p:cNvSpPr/>
            <p:nvPr/>
          </p:nvSpPr>
          <p:spPr>
            <a:xfrm>
              <a:off x="216904" y="6079151"/>
              <a:ext cx="417600" cy="4176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5AAEDF5F-41F4-C34B-80B7-FC99218F3894}"/>
                </a:ext>
              </a:extLst>
            </p:cNvPr>
            <p:cNvSpPr/>
            <p:nvPr/>
          </p:nvSpPr>
          <p:spPr>
            <a:xfrm>
              <a:off x="757038" y="6074899"/>
              <a:ext cx="428400" cy="4261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5" name="Picture 2">
              <a:extLst>
                <a:ext uri="{FF2B5EF4-FFF2-40B4-BE49-F238E27FC236}">
                  <a16:creationId xmlns:a16="http://schemas.microsoft.com/office/drawing/2014/main" id="{41D499EC-A8C2-D24E-9B53-C87535C2A587}"/>
                </a:ext>
              </a:extLst>
            </p:cNvPr>
            <p:cNvPicPr>
              <a:picLocks noChangeAspect="1" noChangeArrowheads="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93631" y="5785767"/>
              <a:ext cx="1000647" cy="1000647"/>
            </a:xfrm>
            <a:prstGeom prst="rect">
              <a:avLst/>
            </a:prstGeom>
            <a:noFill/>
            <a:extLst>
              <a:ext uri="{909E8E84-426E-40DD-AFC4-6F175D3DCCD1}">
                <a14:hiddenFill xmlns:a14="http://schemas.microsoft.com/office/drawing/2010/main">
                  <a:solidFill>
                    <a:srgbClr val="FFFFFF"/>
                  </a:solidFill>
                </a14:hiddenFill>
              </a:ext>
            </a:extLst>
          </p:spPr>
        </p:pic>
      </p:grpSp>
      <p:sp>
        <p:nvSpPr>
          <p:cNvPr id="48" name="Content Placeholder 2">
            <a:extLst>
              <a:ext uri="{FF2B5EF4-FFF2-40B4-BE49-F238E27FC236}">
                <a16:creationId xmlns:a16="http://schemas.microsoft.com/office/drawing/2014/main" id="{D4440B8E-8951-284E-9A0D-DE178E198283}"/>
              </a:ext>
            </a:extLst>
          </p:cNvPr>
          <p:cNvSpPr>
            <a:spLocks noGrp="1"/>
          </p:cNvSpPr>
          <p:nvPr>
            <p:ph idx="1"/>
          </p:nvPr>
        </p:nvSpPr>
        <p:spPr>
          <a:xfrm>
            <a:off x="1200999" y="2493386"/>
            <a:ext cx="8946541" cy="4195481"/>
          </a:xfrm>
        </p:spPr>
        <p:txBody>
          <a:bodyPr/>
          <a:lstStyle/>
          <a:p>
            <a:r>
              <a:rPr lang="en-US" dirty="0"/>
              <a:t>Using DBMS tools, other users who were given access rights to the database can access the data</a:t>
            </a:r>
          </a:p>
        </p:txBody>
      </p:sp>
      <p:sp>
        <p:nvSpPr>
          <p:cNvPr id="49" name="Rectangle 48">
            <a:extLst>
              <a:ext uri="{FF2B5EF4-FFF2-40B4-BE49-F238E27FC236}">
                <a16:creationId xmlns:a16="http://schemas.microsoft.com/office/drawing/2014/main" id="{ABCC826E-AC00-0E40-B71C-2E1B3A12183F}"/>
              </a:ext>
            </a:extLst>
          </p:cNvPr>
          <p:cNvSpPr/>
          <p:nvPr/>
        </p:nvSpPr>
        <p:spPr>
          <a:xfrm>
            <a:off x="1589496" y="3429000"/>
            <a:ext cx="2932289" cy="2400294"/>
          </a:xfrm>
          <a:prstGeom prst="rect">
            <a:avLst/>
          </a:prstGeom>
          <a:solidFill>
            <a:schemeClr val="accent5">
              <a:lumMod val="20000"/>
              <a:lumOff val="80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1890C14E-9949-9348-A345-A890857AD0D1}"/>
              </a:ext>
            </a:extLst>
          </p:cNvPr>
          <p:cNvSpPr/>
          <p:nvPr/>
        </p:nvSpPr>
        <p:spPr>
          <a:xfrm>
            <a:off x="7444541" y="3429000"/>
            <a:ext cx="3318934" cy="2400294"/>
          </a:xfrm>
          <a:prstGeom prst="rect">
            <a:avLst/>
          </a:prstGeom>
          <a:solidFill>
            <a:schemeClr val="accent4">
              <a:lumMod val="20000"/>
              <a:lumOff val="80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79B34FB0-38BE-D84A-82A0-D223737F4C7E}"/>
              </a:ext>
            </a:extLst>
          </p:cNvPr>
          <p:cNvSpPr/>
          <p:nvPr/>
        </p:nvSpPr>
        <p:spPr>
          <a:xfrm>
            <a:off x="4512252" y="3429000"/>
            <a:ext cx="2932289" cy="2400294"/>
          </a:xfrm>
          <a:prstGeom prst="rect">
            <a:avLst/>
          </a:prstGeom>
          <a:solidFill>
            <a:schemeClr val="accent6">
              <a:lumMod val="20000"/>
              <a:lumOff val="80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ounded Rectangle 51">
            <a:extLst>
              <a:ext uri="{FF2B5EF4-FFF2-40B4-BE49-F238E27FC236}">
                <a16:creationId xmlns:a16="http://schemas.microsoft.com/office/drawing/2014/main" id="{7B82D858-F5F2-6F46-AE4B-08DE7CD8DA7F}"/>
              </a:ext>
            </a:extLst>
          </p:cNvPr>
          <p:cNvSpPr/>
          <p:nvPr/>
        </p:nvSpPr>
        <p:spPr>
          <a:xfrm>
            <a:off x="4881964" y="3885126"/>
            <a:ext cx="2122311" cy="1535289"/>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2800" b="1" dirty="0">
                <a:effectLst>
                  <a:outerShdw blurRad="50800" dist="38100" dir="2700000" algn="tl" rotWithShape="0">
                    <a:prstClr val="black">
                      <a:alpha val="40000"/>
                    </a:prstClr>
                  </a:outerShdw>
                </a:effectLst>
                <a:latin typeface="Avenir Light" panose="020B0402020203020204" pitchFamily="34" charset="77"/>
              </a:rPr>
              <a:t>DBMS</a:t>
            </a:r>
          </a:p>
        </p:txBody>
      </p:sp>
      <p:sp>
        <p:nvSpPr>
          <p:cNvPr id="53" name="Rounded Rectangle 52">
            <a:extLst>
              <a:ext uri="{FF2B5EF4-FFF2-40B4-BE49-F238E27FC236}">
                <a16:creationId xmlns:a16="http://schemas.microsoft.com/office/drawing/2014/main" id="{D0F1D36F-6780-D54B-9386-BA8B96B4A569}"/>
              </a:ext>
            </a:extLst>
          </p:cNvPr>
          <p:cNvSpPr/>
          <p:nvPr/>
        </p:nvSpPr>
        <p:spPr>
          <a:xfrm>
            <a:off x="7884809" y="3885126"/>
            <a:ext cx="2534356" cy="1535289"/>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800" b="1" dirty="0">
                <a:effectLst>
                  <a:outerShdw blurRad="50800" dist="38100" dir="2700000" algn="tl" rotWithShape="0">
                    <a:prstClr val="black">
                      <a:alpha val="40000"/>
                    </a:prstClr>
                  </a:outerShdw>
                </a:effectLst>
                <a:latin typeface="Avenir Light" panose="020B0402020203020204" pitchFamily="34" charset="77"/>
              </a:rPr>
              <a:t>DBMS Tool</a:t>
            </a:r>
          </a:p>
          <a:p>
            <a:pPr algn="ctr"/>
            <a:r>
              <a:rPr lang="en-US" sz="1600" b="1" dirty="0">
                <a:effectLst>
                  <a:outerShdw blurRad="50800" dist="38100" dir="2700000" algn="tl" rotWithShape="0">
                    <a:prstClr val="black">
                      <a:alpha val="40000"/>
                    </a:prstClr>
                  </a:outerShdw>
                </a:effectLst>
                <a:latin typeface="Avenir Light" panose="020B0402020203020204" pitchFamily="34" charset="77"/>
              </a:rPr>
              <a:t>(MySQL Workbench)</a:t>
            </a:r>
          </a:p>
        </p:txBody>
      </p:sp>
      <p:cxnSp>
        <p:nvCxnSpPr>
          <p:cNvPr id="54" name="Straight Arrow Connector 53">
            <a:extLst>
              <a:ext uri="{FF2B5EF4-FFF2-40B4-BE49-F238E27FC236}">
                <a16:creationId xmlns:a16="http://schemas.microsoft.com/office/drawing/2014/main" id="{16ADA427-6868-5B4A-B65F-BD10EE52691C}"/>
              </a:ext>
            </a:extLst>
          </p:cNvPr>
          <p:cNvCxnSpPr>
            <a:stCxn id="52" idx="3"/>
            <a:endCxn id="53" idx="1"/>
          </p:cNvCxnSpPr>
          <p:nvPr/>
        </p:nvCxnSpPr>
        <p:spPr>
          <a:xfrm>
            <a:off x="7004275" y="4652770"/>
            <a:ext cx="880535" cy="0"/>
          </a:xfrm>
          <a:prstGeom prst="straightConnector1">
            <a:avLst/>
          </a:prstGeom>
          <a:ln w="76200">
            <a:solidFill>
              <a:srgbClr val="0070C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55" name="Rounded Rectangle 54">
            <a:extLst>
              <a:ext uri="{FF2B5EF4-FFF2-40B4-BE49-F238E27FC236}">
                <a16:creationId xmlns:a16="http://schemas.microsoft.com/office/drawing/2014/main" id="{60E4A2D1-D564-8C43-B4BF-9B45B2C23923}"/>
              </a:ext>
            </a:extLst>
          </p:cNvPr>
          <p:cNvSpPr/>
          <p:nvPr/>
        </p:nvSpPr>
        <p:spPr>
          <a:xfrm>
            <a:off x="1963786" y="3885126"/>
            <a:ext cx="2122311" cy="1535289"/>
          </a:xfrm>
          <a:prstGeom prst="round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2800" b="1" dirty="0">
                <a:effectLst>
                  <a:outerShdw blurRad="50800" dist="38100" dir="2700000" algn="tl" rotWithShape="0">
                    <a:prstClr val="black">
                      <a:alpha val="40000"/>
                    </a:prstClr>
                  </a:outerShdw>
                </a:effectLst>
                <a:latin typeface="Avenir Light" panose="020B0402020203020204" pitchFamily="34" charset="77"/>
              </a:rPr>
              <a:t>Database</a:t>
            </a:r>
          </a:p>
        </p:txBody>
      </p:sp>
      <p:cxnSp>
        <p:nvCxnSpPr>
          <p:cNvPr id="56" name="Straight Arrow Connector 55">
            <a:extLst>
              <a:ext uri="{FF2B5EF4-FFF2-40B4-BE49-F238E27FC236}">
                <a16:creationId xmlns:a16="http://schemas.microsoft.com/office/drawing/2014/main" id="{9A3E5DD2-D276-374A-82B8-0235CB9F897A}"/>
              </a:ext>
            </a:extLst>
          </p:cNvPr>
          <p:cNvCxnSpPr>
            <a:cxnSpLocks/>
            <a:stCxn id="55" idx="3"/>
            <a:endCxn id="52" idx="1"/>
          </p:cNvCxnSpPr>
          <p:nvPr/>
        </p:nvCxnSpPr>
        <p:spPr>
          <a:xfrm>
            <a:off x="4086097" y="4652770"/>
            <a:ext cx="795867" cy="0"/>
          </a:xfrm>
          <a:prstGeom prst="straightConnector1">
            <a:avLst/>
          </a:prstGeom>
          <a:ln w="76200">
            <a:solidFill>
              <a:srgbClr val="0070C0"/>
            </a:solidFill>
            <a:headEnd type="triangle"/>
            <a:tailEnd type="triangle"/>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93368698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63601"/>
    </mc:Choice>
    <mc:Fallback xmlns="">
      <p:transition spd="slow" advTm="63601"/>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B5541CD5-D7AC-4686-8783-CF5D1D4FC2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
            <a:ext cx="12191695" cy="685800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16">
            <a:extLst>
              <a:ext uri="{FF2B5EF4-FFF2-40B4-BE49-F238E27FC236}">
                <a16:creationId xmlns:a16="http://schemas.microsoft.com/office/drawing/2014/main" id="{0420923D-0C6E-4656-9A01-EE9FB6345E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3787058"/>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tx2">
              <a:alpha val="20000"/>
            </a:schemeClr>
          </a:solidFill>
          <a:ln>
            <a:noFill/>
          </a:ln>
        </p:spPr>
        <p:txBody>
          <a:bodyPr rtlCol="0" anchor="ctr"/>
          <a:lstStyle/>
          <a:p>
            <a:pPr algn="ctr"/>
            <a:endParaRPr lang="en-US">
              <a:solidFill>
                <a:schemeClr val="tx1"/>
              </a:solidFill>
            </a:endParaRPr>
          </a:p>
        </p:txBody>
      </p:sp>
      <p:sp>
        <p:nvSpPr>
          <p:cNvPr id="24" name="Freeform 5">
            <a:extLst>
              <a:ext uri="{FF2B5EF4-FFF2-40B4-BE49-F238E27FC236}">
                <a16:creationId xmlns:a16="http://schemas.microsoft.com/office/drawing/2014/main" id="{904D0A95-DEAA-4B8D-A340-BEC3A5DBCD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305" y="4065581"/>
            <a:ext cx="12191695" cy="2802467"/>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ln>
            <a:noFill/>
          </a:ln>
        </p:spPr>
        <p:style>
          <a:lnRef idx="0">
            <a:scrgbClr r="0" g="0" b="0"/>
          </a:lnRef>
          <a:fillRef idx="1003">
            <a:schemeClr val="dk2"/>
          </a:fillRef>
          <a:effectRef idx="0">
            <a:scrgbClr r="0" g="0" b="0"/>
          </a:effectRef>
          <a:fontRef idx="major"/>
        </p:style>
      </p:sp>
      <p:sp>
        <p:nvSpPr>
          <p:cNvPr id="2" name="Title 1">
            <a:extLst>
              <a:ext uri="{FF2B5EF4-FFF2-40B4-BE49-F238E27FC236}">
                <a16:creationId xmlns:a16="http://schemas.microsoft.com/office/drawing/2014/main" id="{ADA4ABDF-4370-024B-A50E-8D08F53600EF}"/>
              </a:ext>
            </a:extLst>
          </p:cNvPr>
          <p:cNvSpPr>
            <a:spLocks noGrp="1"/>
          </p:cNvSpPr>
          <p:nvPr>
            <p:ph type="title"/>
          </p:nvPr>
        </p:nvSpPr>
        <p:spPr>
          <a:xfrm>
            <a:off x="611853" y="4885339"/>
            <a:ext cx="10968294" cy="1237087"/>
          </a:xfrm>
        </p:spPr>
        <p:txBody>
          <a:bodyPr>
            <a:normAutofit/>
          </a:bodyPr>
          <a:lstStyle/>
          <a:p>
            <a:r>
              <a:rPr lang="en-US">
                <a:solidFill>
                  <a:srgbClr val="EBEBEB"/>
                </a:solidFill>
              </a:rPr>
              <a:t>Agenda</a:t>
            </a:r>
          </a:p>
        </p:txBody>
      </p:sp>
      <p:graphicFrame>
        <p:nvGraphicFramePr>
          <p:cNvPr id="5" name="Content Placeholder 2">
            <a:extLst>
              <a:ext uri="{FF2B5EF4-FFF2-40B4-BE49-F238E27FC236}">
                <a16:creationId xmlns:a16="http://schemas.microsoft.com/office/drawing/2014/main" id="{7C2132F0-80C6-4E5B-A23A-CF2505258A04}"/>
              </a:ext>
            </a:extLst>
          </p:cNvPr>
          <p:cNvGraphicFramePr>
            <a:graphicFrameLocks noGrp="1"/>
          </p:cNvGraphicFramePr>
          <p:nvPr>
            <p:ph idx="1"/>
            <p:extLst>
              <p:ext uri="{D42A27DB-BD31-4B8C-83A1-F6EECF244321}">
                <p14:modId xmlns:p14="http://schemas.microsoft.com/office/powerpoint/2010/main" val="140724947"/>
              </p:ext>
            </p:extLst>
          </p:nvPr>
        </p:nvGraphicFramePr>
        <p:xfrm>
          <a:off x="646113" y="593387"/>
          <a:ext cx="10901362" cy="338330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pSp>
        <p:nvGrpSpPr>
          <p:cNvPr id="7" name="Group 6">
            <a:extLst>
              <a:ext uri="{FF2B5EF4-FFF2-40B4-BE49-F238E27FC236}">
                <a16:creationId xmlns:a16="http://schemas.microsoft.com/office/drawing/2014/main" id="{3BEC9EA4-8461-B445-9336-1C1E872C768B}"/>
              </a:ext>
            </a:extLst>
          </p:cNvPr>
          <p:cNvGrpSpPr/>
          <p:nvPr/>
        </p:nvGrpSpPr>
        <p:grpSpPr>
          <a:xfrm>
            <a:off x="-176022" y="5785767"/>
            <a:ext cx="4036613" cy="1000647"/>
            <a:chOff x="-176022" y="5785767"/>
            <a:chExt cx="4036613" cy="1000647"/>
          </a:xfrm>
        </p:grpSpPr>
        <p:sp>
          <p:nvSpPr>
            <p:cNvPr id="8" name="Rounded Rectangle 7">
              <a:extLst>
                <a:ext uri="{FF2B5EF4-FFF2-40B4-BE49-F238E27FC236}">
                  <a16:creationId xmlns:a16="http://schemas.microsoft.com/office/drawing/2014/main" id="{E4F72671-4476-2C43-B8F0-B5D564E79408}"/>
                </a:ext>
              </a:extLst>
            </p:cNvPr>
            <p:cNvSpPr/>
            <p:nvPr/>
          </p:nvSpPr>
          <p:spPr>
            <a:xfrm>
              <a:off x="-176022" y="5922534"/>
              <a:ext cx="3993749" cy="719566"/>
            </a:xfrm>
            <a:prstGeom prst="roundRect">
              <a:avLst/>
            </a:prstGeom>
            <a:solidFill>
              <a:schemeClr val="accent5">
                <a:lumMod val="5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75000"/>
                  </a:schemeClr>
                </a:solidFill>
              </a:endParaRPr>
            </a:p>
          </p:txBody>
        </p:sp>
        <p:sp>
          <p:nvSpPr>
            <p:cNvPr id="9" name="TextBox 8">
              <a:extLst>
                <a:ext uri="{FF2B5EF4-FFF2-40B4-BE49-F238E27FC236}">
                  <a16:creationId xmlns:a16="http://schemas.microsoft.com/office/drawing/2014/main" id="{C2D76DE6-3368-5F40-845B-724D0BA612E6}"/>
                </a:ext>
              </a:extLst>
            </p:cNvPr>
            <p:cNvSpPr txBox="1"/>
            <p:nvPr/>
          </p:nvSpPr>
          <p:spPr>
            <a:xfrm>
              <a:off x="1215865" y="6066873"/>
              <a:ext cx="2644726" cy="430887"/>
            </a:xfrm>
            <a:prstGeom prst="rect">
              <a:avLst/>
            </a:prstGeom>
            <a:noFill/>
          </p:spPr>
          <p:txBody>
            <a:bodyPr wrap="square" rtlCol="0">
              <a:spAutoFit/>
            </a:bodyPr>
            <a:lstStyle/>
            <a:p>
              <a:r>
                <a:rPr lang="en-US" sz="1100" i="1" dirty="0">
                  <a:solidFill>
                    <a:schemeClr val="accent5">
                      <a:lumMod val="40000"/>
                      <a:lumOff val="60000"/>
                    </a:schemeClr>
                  </a:solidFill>
                  <a:latin typeface="Avenir Book" panose="02000503020000020003" pitchFamily="2" charset="0"/>
                </a:rPr>
                <a:t>Information Technology Department</a:t>
              </a:r>
            </a:p>
            <a:p>
              <a:r>
                <a:rPr lang="en-US" sz="1100" i="1" dirty="0">
                  <a:solidFill>
                    <a:schemeClr val="accent5">
                      <a:lumMod val="40000"/>
                      <a:lumOff val="60000"/>
                    </a:schemeClr>
                  </a:solidFill>
                  <a:latin typeface="Avenir Book" panose="02000503020000020003" pitchFamily="2" charset="0"/>
                </a:rPr>
                <a:t>De La Salle University</a:t>
              </a:r>
            </a:p>
          </p:txBody>
        </p:sp>
        <p:sp>
          <p:nvSpPr>
            <p:cNvPr id="10" name="Oval 9">
              <a:extLst>
                <a:ext uri="{FF2B5EF4-FFF2-40B4-BE49-F238E27FC236}">
                  <a16:creationId xmlns:a16="http://schemas.microsoft.com/office/drawing/2014/main" id="{1BC6EDC2-8AF4-BB47-94E2-F6AFD47A9F3C}"/>
                </a:ext>
              </a:extLst>
            </p:cNvPr>
            <p:cNvSpPr/>
            <p:nvPr/>
          </p:nvSpPr>
          <p:spPr>
            <a:xfrm>
              <a:off x="216904" y="6079151"/>
              <a:ext cx="417600" cy="4176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EBDE76C-791C-5F43-9A70-9E08F420835A}"/>
                </a:ext>
              </a:extLst>
            </p:cNvPr>
            <p:cNvSpPr/>
            <p:nvPr/>
          </p:nvSpPr>
          <p:spPr>
            <a:xfrm>
              <a:off x="757038" y="6074899"/>
              <a:ext cx="428400" cy="4261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2">
              <a:extLst>
                <a:ext uri="{FF2B5EF4-FFF2-40B4-BE49-F238E27FC236}">
                  <a16:creationId xmlns:a16="http://schemas.microsoft.com/office/drawing/2014/main" id="{1770EA55-B542-8D4A-8B04-6F27DDE1EA87}"/>
                </a:ext>
              </a:extLst>
            </p:cNvPr>
            <p:cNvPicPr>
              <a:picLocks noChangeAspect="1" noChangeArrowheads="1"/>
            </p:cNvPicPr>
            <p:nvPr/>
          </p:nvPicPr>
          <p:blipFill>
            <a:blip r:embed="rId9">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93631" y="5785767"/>
              <a:ext cx="1000647" cy="1000647"/>
            </a:xfrm>
            <a:prstGeom prst="rect">
              <a:avLst/>
            </a:prstGeom>
            <a:noFill/>
            <a:extLst>
              <a:ext uri="{909E8E84-426E-40DD-AFC4-6F175D3DCCD1}">
                <a14:hiddenFill xmlns:a14="http://schemas.microsoft.com/office/drawing/2010/main">
                  <a:solidFill>
                    <a:srgbClr val="FFFFFF"/>
                  </a:solidFill>
                </a14:hiddenFill>
              </a:ext>
            </a:extLst>
          </p:spPr>
        </p:pic>
      </p:grpSp>
    </p:spTree>
    <p:custDataLst>
      <p:tags r:id="rId1"/>
    </p:custDataLst>
    <p:extLst>
      <p:ext uri="{BB962C8B-B14F-4D97-AF65-F5344CB8AC3E}">
        <p14:creationId xmlns:p14="http://schemas.microsoft.com/office/powerpoint/2010/main" val="210962695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14827"/>
    </mc:Choice>
    <mc:Fallback xmlns="">
      <p:transition spd="slow" advTm="14827"/>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1" fill="hold" grpId="0" nodeType="clickEffect">
                                  <p:stCondLst>
                                    <p:cond delay="0"/>
                                  </p:stCondLst>
                                  <p:childTnLst>
                                    <p:set>
                                      <p:cBhvr>
                                        <p:cTn id="6" dur="1" fill="hold">
                                          <p:stCondLst>
                                            <p:cond delay="0"/>
                                          </p:stCondLst>
                                        </p:cTn>
                                        <p:tgtEl>
                                          <p:spTgt spid="5">
                                            <p:graphicEl>
                                              <a:dgm id="{2FDCAD66-FD9B-477F-AABE-34AAAE55EAA5}"/>
                                            </p:graphicEl>
                                          </p:spTgt>
                                        </p:tgtEl>
                                        <p:attrNameLst>
                                          <p:attrName>style.visibility</p:attrName>
                                        </p:attrNameLst>
                                      </p:cBhvr>
                                      <p:to>
                                        <p:strVal val="visible"/>
                                      </p:to>
                                    </p:set>
                                    <p:anim calcmode="lin" valueType="num">
                                      <p:cBhvr additive="base">
                                        <p:cTn id="7" dur="500"/>
                                        <p:tgtEl>
                                          <p:spTgt spid="5">
                                            <p:graphicEl>
                                              <a:dgm id="{2FDCAD66-FD9B-477F-AABE-34AAAE55EAA5}"/>
                                            </p:graphicEl>
                                          </p:spTgt>
                                        </p:tgtEl>
                                        <p:attrNameLst>
                                          <p:attrName>ppt_y</p:attrName>
                                        </p:attrNameLst>
                                      </p:cBhvr>
                                      <p:tavLst>
                                        <p:tav tm="0">
                                          <p:val>
                                            <p:strVal val="#ppt_y-#ppt_h*1.125000"/>
                                          </p:val>
                                        </p:tav>
                                        <p:tav tm="100000">
                                          <p:val>
                                            <p:strVal val="#ppt_y"/>
                                          </p:val>
                                        </p:tav>
                                      </p:tavLst>
                                    </p:anim>
                                    <p:animEffect transition="in" filter="wipe(down)">
                                      <p:cBhvr>
                                        <p:cTn id="8" dur="500"/>
                                        <p:tgtEl>
                                          <p:spTgt spid="5">
                                            <p:graphicEl>
                                              <a:dgm id="{2FDCAD66-FD9B-477F-AABE-34AAAE55EAA5}"/>
                                            </p:graphicEl>
                                          </p:spTgt>
                                        </p:tgtEl>
                                      </p:cBhvr>
                                    </p:animEffect>
                                  </p:childTnLst>
                                </p:cTn>
                              </p:par>
                              <p:par>
                                <p:cTn id="9" presetID="12" presetClass="entr" presetSubtype="1" fill="hold" grpId="0" nodeType="withEffect">
                                  <p:stCondLst>
                                    <p:cond delay="0"/>
                                  </p:stCondLst>
                                  <p:childTnLst>
                                    <p:set>
                                      <p:cBhvr>
                                        <p:cTn id="10" dur="1" fill="hold">
                                          <p:stCondLst>
                                            <p:cond delay="0"/>
                                          </p:stCondLst>
                                        </p:cTn>
                                        <p:tgtEl>
                                          <p:spTgt spid="5">
                                            <p:graphicEl>
                                              <a:dgm id="{C5B6A034-1297-48E7-8AA7-484775C30BE0}"/>
                                            </p:graphicEl>
                                          </p:spTgt>
                                        </p:tgtEl>
                                        <p:attrNameLst>
                                          <p:attrName>style.visibility</p:attrName>
                                        </p:attrNameLst>
                                      </p:cBhvr>
                                      <p:to>
                                        <p:strVal val="visible"/>
                                      </p:to>
                                    </p:set>
                                    <p:anim calcmode="lin" valueType="num">
                                      <p:cBhvr additive="base">
                                        <p:cTn id="11" dur="500"/>
                                        <p:tgtEl>
                                          <p:spTgt spid="5">
                                            <p:graphicEl>
                                              <a:dgm id="{C5B6A034-1297-48E7-8AA7-484775C30BE0}"/>
                                            </p:graphicEl>
                                          </p:spTgt>
                                        </p:tgtEl>
                                        <p:attrNameLst>
                                          <p:attrName>ppt_y</p:attrName>
                                        </p:attrNameLst>
                                      </p:cBhvr>
                                      <p:tavLst>
                                        <p:tav tm="0">
                                          <p:val>
                                            <p:strVal val="#ppt_y-#ppt_h*1.125000"/>
                                          </p:val>
                                        </p:tav>
                                        <p:tav tm="100000">
                                          <p:val>
                                            <p:strVal val="#ppt_y"/>
                                          </p:val>
                                        </p:tav>
                                      </p:tavLst>
                                    </p:anim>
                                    <p:animEffect transition="in" filter="wipe(down)">
                                      <p:cBhvr>
                                        <p:cTn id="12" dur="500"/>
                                        <p:tgtEl>
                                          <p:spTgt spid="5">
                                            <p:graphicEl>
                                              <a:dgm id="{C5B6A034-1297-48E7-8AA7-484775C30BE0}"/>
                                            </p:graphicEl>
                                          </p:spTgt>
                                        </p:tgtEl>
                                      </p:cBhvr>
                                    </p:animEffect>
                                  </p:childTnLst>
                                </p:cTn>
                              </p:par>
                              <p:par>
                                <p:cTn id="13" presetID="12" presetClass="entr" presetSubtype="1" fill="hold" grpId="0" nodeType="withEffect">
                                  <p:stCondLst>
                                    <p:cond delay="0"/>
                                  </p:stCondLst>
                                  <p:childTnLst>
                                    <p:set>
                                      <p:cBhvr>
                                        <p:cTn id="14" dur="1" fill="hold">
                                          <p:stCondLst>
                                            <p:cond delay="0"/>
                                          </p:stCondLst>
                                        </p:cTn>
                                        <p:tgtEl>
                                          <p:spTgt spid="5">
                                            <p:graphicEl>
                                              <a:dgm id="{CF93CCC7-B643-4994-9D68-352C5F7BA651}"/>
                                            </p:graphicEl>
                                          </p:spTgt>
                                        </p:tgtEl>
                                        <p:attrNameLst>
                                          <p:attrName>style.visibility</p:attrName>
                                        </p:attrNameLst>
                                      </p:cBhvr>
                                      <p:to>
                                        <p:strVal val="visible"/>
                                      </p:to>
                                    </p:set>
                                    <p:anim calcmode="lin" valueType="num">
                                      <p:cBhvr additive="base">
                                        <p:cTn id="15" dur="500"/>
                                        <p:tgtEl>
                                          <p:spTgt spid="5">
                                            <p:graphicEl>
                                              <a:dgm id="{CF93CCC7-B643-4994-9D68-352C5F7BA651}"/>
                                            </p:graphicEl>
                                          </p:spTgt>
                                        </p:tgtEl>
                                        <p:attrNameLst>
                                          <p:attrName>ppt_y</p:attrName>
                                        </p:attrNameLst>
                                      </p:cBhvr>
                                      <p:tavLst>
                                        <p:tav tm="0">
                                          <p:val>
                                            <p:strVal val="#ppt_y-#ppt_h*1.125000"/>
                                          </p:val>
                                        </p:tav>
                                        <p:tav tm="100000">
                                          <p:val>
                                            <p:strVal val="#ppt_y"/>
                                          </p:val>
                                        </p:tav>
                                      </p:tavLst>
                                    </p:anim>
                                    <p:animEffect transition="in" filter="wipe(down)">
                                      <p:cBhvr>
                                        <p:cTn id="16" dur="500"/>
                                        <p:tgtEl>
                                          <p:spTgt spid="5">
                                            <p:graphicEl>
                                              <a:dgm id="{CF93CCC7-B643-4994-9D68-352C5F7BA651}"/>
                                            </p:graphicEl>
                                          </p:spTgt>
                                        </p:tgtEl>
                                      </p:cBhvr>
                                    </p:animEffect>
                                  </p:childTnLst>
                                </p:cTn>
                              </p:par>
                            </p:childTnLst>
                          </p:cTn>
                        </p:par>
                      </p:childTnLst>
                    </p:cTn>
                  </p:par>
                  <p:par>
                    <p:cTn id="17" fill="hold">
                      <p:stCondLst>
                        <p:cond delay="indefinite"/>
                      </p:stCondLst>
                      <p:childTnLst>
                        <p:par>
                          <p:cTn id="18" fill="hold">
                            <p:stCondLst>
                              <p:cond delay="0"/>
                            </p:stCondLst>
                            <p:childTnLst>
                              <p:par>
                                <p:cTn id="19" presetID="12" presetClass="entr" presetSubtype="1" fill="hold" grpId="0" nodeType="clickEffect">
                                  <p:stCondLst>
                                    <p:cond delay="0"/>
                                  </p:stCondLst>
                                  <p:childTnLst>
                                    <p:set>
                                      <p:cBhvr>
                                        <p:cTn id="20" dur="1" fill="hold">
                                          <p:stCondLst>
                                            <p:cond delay="0"/>
                                          </p:stCondLst>
                                        </p:cTn>
                                        <p:tgtEl>
                                          <p:spTgt spid="5">
                                            <p:graphicEl>
                                              <a:dgm id="{44777B9C-A709-4670-A331-827AD6092676}"/>
                                            </p:graphicEl>
                                          </p:spTgt>
                                        </p:tgtEl>
                                        <p:attrNameLst>
                                          <p:attrName>style.visibility</p:attrName>
                                        </p:attrNameLst>
                                      </p:cBhvr>
                                      <p:to>
                                        <p:strVal val="visible"/>
                                      </p:to>
                                    </p:set>
                                    <p:anim calcmode="lin" valueType="num">
                                      <p:cBhvr additive="base">
                                        <p:cTn id="21" dur="500"/>
                                        <p:tgtEl>
                                          <p:spTgt spid="5">
                                            <p:graphicEl>
                                              <a:dgm id="{44777B9C-A709-4670-A331-827AD6092676}"/>
                                            </p:graphicEl>
                                          </p:spTgt>
                                        </p:tgtEl>
                                        <p:attrNameLst>
                                          <p:attrName>ppt_y</p:attrName>
                                        </p:attrNameLst>
                                      </p:cBhvr>
                                      <p:tavLst>
                                        <p:tav tm="0">
                                          <p:val>
                                            <p:strVal val="#ppt_y-#ppt_h*1.125000"/>
                                          </p:val>
                                        </p:tav>
                                        <p:tav tm="100000">
                                          <p:val>
                                            <p:strVal val="#ppt_y"/>
                                          </p:val>
                                        </p:tav>
                                      </p:tavLst>
                                    </p:anim>
                                    <p:animEffect transition="in" filter="wipe(down)">
                                      <p:cBhvr>
                                        <p:cTn id="22" dur="500"/>
                                        <p:tgtEl>
                                          <p:spTgt spid="5">
                                            <p:graphicEl>
                                              <a:dgm id="{44777B9C-A709-4670-A331-827AD6092676}"/>
                                            </p:graphicEl>
                                          </p:spTgt>
                                        </p:tgtEl>
                                      </p:cBhvr>
                                    </p:animEffect>
                                  </p:childTnLst>
                                </p:cTn>
                              </p:par>
                              <p:par>
                                <p:cTn id="23" presetID="12" presetClass="entr" presetSubtype="1" fill="hold" grpId="0" nodeType="withEffect">
                                  <p:stCondLst>
                                    <p:cond delay="0"/>
                                  </p:stCondLst>
                                  <p:childTnLst>
                                    <p:set>
                                      <p:cBhvr>
                                        <p:cTn id="24" dur="1" fill="hold">
                                          <p:stCondLst>
                                            <p:cond delay="0"/>
                                          </p:stCondLst>
                                        </p:cTn>
                                        <p:tgtEl>
                                          <p:spTgt spid="5">
                                            <p:graphicEl>
                                              <a:dgm id="{F1CC1865-843E-4E77-B429-C428B59A30D9}"/>
                                            </p:graphicEl>
                                          </p:spTgt>
                                        </p:tgtEl>
                                        <p:attrNameLst>
                                          <p:attrName>style.visibility</p:attrName>
                                        </p:attrNameLst>
                                      </p:cBhvr>
                                      <p:to>
                                        <p:strVal val="visible"/>
                                      </p:to>
                                    </p:set>
                                    <p:anim calcmode="lin" valueType="num">
                                      <p:cBhvr additive="base">
                                        <p:cTn id="25" dur="500"/>
                                        <p:tgtEl>
                                          <p:spTgt spid="5">
                                            <p:graphicEl>
                                              <a:dgm id="{F1CC1865-843E-4E77-B429-C428B59A30D9}"/>
                                            </p:graphicEl>
                                          </p:spTgt>
                                        </p:tgtEl>
                                        <p:attrNameLst>
                                          <p:attrName>ppt_y</p:attrName>
                                        </p:attrNameLst>
                                      </p:cBhvr>
                                      <p:tavLst>
                                        <p:tav tm="0">
                                          <p:val>
                                            <p:strVal val="#ppt_y-#ppt_h*1.125000"/>
                                          </p:val>
                                        </p:tav>
                                        <p:tav tm="100000">
                                          <p:val>
                                            <p:strVal val="#ppt_y"/>
                                          </p:val>
                                        </p:tav>
                                      </p:tavLst>
                                    </p:anim>
                                    <p:animEffect transition="in" filter="wipe(down)">
                                      <p:cBhvr>
                                        <p:cTn id="26" dur="500"/>
                                        <p:tgtEl>
                                          <p:spTgt spid="5">
                                            <p:graphicEl>
                                              <a:dgm id="{F1CC1865-843E-4E77-B429-C428B59A30D9}"/>
                                            </p:graphicEl>
                                          </p:spTgt>
                                        </p:tgtEl>
                                      </p:cBhvr>
                                    </p:animEffect>
                                  </p:childTnLst>
                                </p:cTn>
                              </p:par>
                              <p:par>
                                <p:cTn id="27" presetID="12" presetClass="entr" presetSubtype="1" fill="hold" grpId="0" nodeType="withEffect">
                                  <p:stCondLst>
                                    <p:cond delay="0"/>
                                  </p:stCondLst>
                                  <p:childTnLst>
                                    <p:set>
                                      <p:cBhvr>
                                        <p:cTn id="28" dur="1" fill="hold">
                                          <p:stCondLst>
                                            <p:cond delay="0"/>
                                          </p:stCondLst>
                                        </p:cTn>
                                        <p:tgtEl>
                                          <p:spTgt spid="5">
                                            <p:graphicEl>
                                              <a:dgm id="{00C60A47-29C5-460F-AC9B-0DB6E0B7DD9F}"/>
                                            </p:graphicEl>
                                          </p:spTgt>
                                        </p:tgtEl>
                                        <p:attrNameLst>
                                          <p:attrName>style.visibility</p:attrName>
                                        </p:attrNameLst>
                                      </p:cBhvr>
                                      <p:to>
                                        <p:strVal val="visible"/>
                                      </p:to>
                                    </p:set>
                                    <p:anim calcmode="lin" valueType="num">
                                      <p:cBhvr additive="base">
                                        <p:cTn id="29" dur="500"/>
                                        <p:tgtEl>
                                          <p:spTgt spid="5">
                                            <p:graphicEl>
                                              <a:dgm id="{00C60A47-29C5-460F-AC9B-0DB6E0B7DD9F}"/>
                                            </p:graphicEl>
                                          </p:spTgt>
                                        </p:tgtEl>
                                        <p:attrNameLst>
                                          <p:attrName>ppt_y</p:attrName>
                                        </p:attrNameLst>
                                      </p:cBhvr>
                                      <p:tavLst>
                                        <p:tav tm="0">
                                          <p:val>
                                            <p:strVal val="#ppt_y-#ppt_h*1.125000"/>
                                          </p:val>
                                        </p:tav>
                                        <p:tav tm="100000">
                                          <p:val>
                                            <p:strVal val="#ppt_y"/>
                                          </p:val>
                                        </p:tav>
                                      </p:tavLst>
                                    </p:anim>
                                    <p:animEffect transition="in" filter="wipe(down)">
                                      <p:cBhvr>
                                        <p:cTn id="30" dur="500"/>
                                        <p:tgtEl>
                                          <p:spTgt spid="5">
                                            <p:graphicEl>
                                              <a:dgm id="{00C60A47-29C5-460F-AC9B-0DB6E0B7DD9F}"/>
                                            </p:graphicEl>
                                          </p:spTgt>
                                        </p:tgtEl>
                                      </p:cBhvr>
                                    </p:animEffect>
                                  </p:childTnLst>
                                </p:cTn>
                              </p:par>
                            </p:childTnLst>
                          </p:cTn>
                        </p:par>
                      </p:childTnLst>
                    </p:cTn>
                  </p:par>
                  <p:par>
                    <p:cTn id="31" fill="hold">
                      <p:stCondLst>
                        <p:cond delay="indefinite"/>
                      </p:stCondLst>
                      <p:childTnLst>
                        <p:par>
                          <p:cTn id="32" fill="hold">
                            <p:stCondLst>
                              <p:cond delay="0"/>
                            </p:stCondLst>
                            <p:childTnLst>
                              <p:par>
                                <p:cTn id="33" presetID="12" presetClass="entr" presetSubtype="1" fill="hold" grpId="0" nodeType="clickEffect">
                                  <p:stCondLst>
                                    <p:cond delay="0"/>
                                  </p:stCondLst>
                                  <p:childTnLst>
                                    <p:set>
                                      <p:cBhvr>
                                        <p:cTn id="34" dur="1" fill="hold">
                                          <p:stCondLst>
                                            <p:cond delay="0"/>
                                          </p:stCondLst>
                                        </p:cTn>
                                        <p:tgtEl>
                                          <p:spTgt spid="5">
                                            <p:graphicEl>
                                              <a:dgm id="{45CF7DD6-71C8-4C72-B229-1668446A21F4}"/>
                                            </p:graphicEl>
                                          </p:spTgt>
                                        </p:tgtEl>
                                        <p:attrNameLst>
                                          <p:attrName>style.visibility</p:attrName>
                                        </p:attrNameLst>
                                      </p:cBhvr>
                                      <p:to>
                                        <p:strVal val="visible"/>
                                      </p:to>
                                    </p:set>
                                    <p:anim calcmode="lin" valueType="num">
                                      <p:cBhvr additive="base">
                                        <p:cTn id="35" dur="500"/>
                                        <p:tgtEl>
                                          <p:spTgt spid="5">
                                            <p:graphicEl>
                                              <a:dgm id="{45CF7DD6-71C8-4C72-B229-1668446A21F4}"/>
                                            </p:graphicEl>
                                          </p:spTgt>
                                        </p:tgtEl>
                                        <p:attrNameLst>
                                          <p:attrName>ppt_y</p:attrName>
                                        </p:attrNameLst>
                                      </p:cBhvr>
                                      <p:tavLst>
                                        <p:tav tm="0">
                                          <p:val>
                                            <p:strVal val="#ppt_y-#ppt_h*1.125000"/>
                                          </p:val>
                                        </p:tav>
                                        <p:tav tm="100000">
                                          <p:val>
                                            <p:strVal val="#ppt_y"/>
                                          </p:val>
                                        </p:tav>
                                      </p:tavLst>
                                    </p:anim>
                                    <p:animEffect transition="in" filter="wipe(down)">
                                      <p:cBhvr>
                                        <p:cTn id="36" dur="500"/>
                                        <p:tgtEl>
                                          <p:spTgt spid="5">
                                            <p:graphicEl>
                                              <a:dgm id="{45CF7DD6-71C8-4C72-B229-1668446A21F4}"/>
                                            </p:graphicEl>
                                          </p:spTgt>
                                        </p:tgtEl>
                                      </p:cBhvr>
                                    </p:animEffect>
                                  </p:childTnLst>
                                </p:cTn>
                              </p:par>
                              <p:par>
                                <p:cTn id="37" presetID="12" presetClass="entr" presetSubtype="1" fill="hold" grpId="0" nodeType="withEffect">
                                  <p:stCondLst>
                                    <p:cond delay="0"/>
                                  </p:stCondLst>
                                  <p:childTnLst>
                                    <p:set>
                                      <p:cBhvr>
                                        <p:cTn id="38" dur="1" fill="hold">
                                          <p:stCondLst>
                                            <p:cond delay="0"/>
                                          </p:stCondLst>
                                        </p:cTn>
                                        <p:tgtEl>
                                          <p:spTgt spid="5">
                                            <p:graphicEl>
                                              <a:dgm id="{3A430CE6-EC0B-4649-BBC1-121234EB8B10}"/>
                                            </p:graphicEl>
                                          </p:spTgt>
                                        </p:tgtEl>
                                        <p:attrNameLst>
                                          <p:attrName>style.visibility</p:attrName>
                                        </p:attrNameLst>
                                      </p:cBhvr>
                                      <p:to>
                                        <p:strVal val="visible"/>
                                      </p:to>
                                    </p:set>
                                    <p:anim calcmode="lin" valueType="num">
                                      <p:cBhvr additive="base">
                                        <p:cTn id="39" dur="500"/>
                                        <p:tgtEl>
                                          <p:spTgt spid="5">
                                            <p:graphicEl>
                                              <a:dgm id="{3A430CE6-EC0B-4649-BBC1-121234EB8B10}"/>
                                            </p:graphicEl>
                                          </p:spTgt>
                                        </p:tgtEl>
                                        <p:attrNameLst>
                                          <p:attrName>ppt_y</p:attrName>
                                        </p:attrNameLst>
                                      </p:cBhvr>
                                      <p:tavLst>
                                        <p:tav tm="0">
                                          <p:val>
                                            <p:strVal val="#ppt_y-#ppt_h*1.125000"/>
                                          </p:val>
                                        </p:tav>
                                        <p:tav tm="100000">
                                          <p:val>
                                            <p:strVal val="#ppt_y"/>
                                          </p:val>
                                        </p:tav>
                                      </p:tavLst>
                                    </p:anim>
                                    <p:animEffect transition="in" filter="wipe(down)">
                                      <p:cBhvr>
                                        <p:cTn id="40" dur="500"/>
                                        <p:tgtEl>
                                          <p:spTgt spid="5">
                                            <p:graphicEl>
                                              <a:dgm id="{3A430CE6-EC0B-4649-BBC1-121234EB8B10}"/>
                                            </p:graphicEl>
                                          </p:spTgt>
                                        </p:tgtEl>
                                      </p:cBhvr>
                                    </p:animEffect>
                                  </p:childTnLst>
                                </p:cTn>
                              </p:par>
                              <p:par>
                                <p:cTn id="41" presetID="12" presetClass="entr" presetSubtype="1" fill="hold" grpId="0" nodeType="withEffect">
                                  <p:stCondLst>
                                    <p:cond delay="0"/>
                                  </p:stCondLst>
                                  <p:childTnLst>
                                    <p:set>
                                      <p:cBhvr>
                                        <p:cTn id="42" dur="1" fill="hold">
                                          <p:stCondLst>
                                            <p:cond delay="0"/>
                                          </p:stCondLst>
                                        </p:cTn>
                                        <p:tgtEl>
                                          <p:spTgt spid="5">
                                            <p:graphicEl>
                                              <a:dgm id="{8B7CDBD9-88D8-4AAE-A109-7C7647148F86}"/>
                                            </p:graphicEl>
                                          </p:spTgt>
                                        </p:tgtEl>
                                        <p:attrNameLst>
                                          <p:attrName>style.visibility</p:attrName>
                                        </p:attrNameLst>
                                      </p:cBhvr>
                                      <p:to>
                                        <p:strVal val="visible"/>
                                      </p:to>
                                    </p:set>
                                    <p:anim calcmode="lin" valueType="num">
                                      <p:cBhvr additive="base">
                                        <p:cTn id="43" dur="500"/>
                                        <p:tgtEl>
                                          <p:spTgt spid="5">
                                            <p:graphicEl>
                                              <a:dgm id="{8B7CDBD9-88D8-4AAE-A109-7C7647148F86}"/>
                                            </p:graphicEl>
                                          </p:spTgt>
                                        </p:tgtEl>
                                        <p:attrNameLst>
                                          <p:attrName>ppt_y</p:attrName>
                                        </p:attrNameLst>
                                      </p:cBhvr>
                                      <p:tavLst>
                                        <p:tav tm="0">
                                          <p:val>
                                            <p:strVal val="#ppt_y-#ppt_h*1.125000"/>
                                          </p:val>
                                        </p:tav>
                                        <p:tav tm="100000">
                                          <p:val>
                                            <p:strVal val="#ppt_y"/>
                                          </p:val>
                                        </p:tav>
                                      </p:tavLst>
                                    </p:anim>
                                    <p:animEffect transition="in" filter="wipe(down)">
                                      <p:cBhvr>
                                        <p:cTn id="44" dur="500"/>
                                        <p:tgtEl>
                                          <p:spTgt spid="5">
                                            <p:graphicEl>
                                              <a:dgm id="{8B7CDBD9-88D8-4AAE-A109-7C7647148F86}"/>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Sub>
          <a:bldDgm bld="one"/>
        </p:bldSub>
      </p:bldGraphic>
    </p:bldLst>
  </p:timing>
</p:sld>
</file>

<file path=ppt/slides/slide30.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D9B8FD4-CDEB-4EB4-B4DE-C89E119389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0" name="Freeform 36">
            <a:extLst>
              <a:ext uri="{FF2B5EF4-FFF2-40B4-BE49-F238E27FC236}">
                <a16:creationId xmlns:a16="http://schemas.microsoft.com/office/drawing/2014/main" id="{5A2E3D1D-9E9F-4739-BA14-D4D7FA9FBD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44637" y="0"/>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sp>
        <p:nvSpPr>
          <p:cNvPr id="12" name="Freeform: Shape 11">
            <a:extLst>
              <a:ext uri="{FF2B5EF4-FFF2-40B4-BE49-F238E27FC236}">
                <a16:creationId xmlns:a16="http://schemas.microsoft.com/office/drawing/2014/main" id="{1FFB365B-E9DC-4859-B8AB-CB83EEBE4E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4990911" cy="6858001"/>
          </a:xfrm>
          <a:custGeom>
            <a:avLst/>
            <a:gdLst>
              <a:gd name="connsiteX0" fmla="*/ 3646196 w 4990911"/>
              <a:gd name="connsiteY0" fmla="*/ 0 h 6858001"/>
              <a:gd name="connsiteX1" fmla="*/ 4989734 w 4990911"/>
              <a:gd name="connsiteY1" fmla="*/ 0 h 6858001"/>
              <a:gd name="connsiteX2" fmla="*/ 4964689 w 4990911"/>
              <a:gd name="connsiteY2" fmla="*/ 155677 h 6858001"/>
              <a:gd name="connsiteX3" fmla="*/ 4940820 w 4990911"/>
              <a:gd name="connsiteY3" fmla="*/ 310668 h 6858001"/>
              <a:gd name="connsiteX4" fmla="*/ 4917456 w 4990911"/>
              <a:gd name="connsiteY4" fmla="*/ 466344 h 6858001"/>
              <a:gd name="connsiteX5" fmla="*/ 4897453 w 4990911"/>
              <a:gd name="connsiteY5" fmla="*/ 622707 h 6858001"/>
              <a:gd name="connsiteX6" fmla="*/ 4877282 w 4990911"/>
              <a:gd name="connsiteY6" fmla="*/ 778383 h 6858001"/>
              <a:gd name="connsiteX7" fmla="*/ 4858456 w 4990911"/>
              <a:gd name="connsiteY7" fmla="*/ 934746 h 6858001"/>
              <a:gd name="connsiteX8" fmla="*/ 4842320 w 4990911"/>
              <a:gd name="connsiteY8" fmla="*/ 1089051 h 6858001"/>
              <a:gd name="connsiteX9" fmla="*/ 4827024 w 4990911"/>
              <a:gd name="connsiteY9" fmla="*/ 1245413 h 6858001"/>
              <a:gd name="connsiteX10" fmla="*/ 4813072 w 4990911"/>
              <a:gd name="connsiteY10" fmla="*/ 1401090 h 6858001"/>
              <a:gd name="connsiteX11" fmla="*/ 4800970 w 4990911"/>
              <a:gd name="connsiteY11" fmla="*/ 1554023 h 6858001"/>
              <a:gd name="connsiteX12" fmla="*/ 4788867 w 4990911"/>
              <a:gd name="connsiteY12" fmla="*/ 1709014 h 6858001"/>
              <a:gd name="connsiteX13" fmla="*/ 4778782 w 4990911"/>
              <a:gd name="connsiteY13" fmla="*/ 1861947 h 6858001"/>
              <a:gd name="connsiteX14" fmla="*/ 4770882 w 4990911"/>
              <a:gd name="connsiteY14" fmla="*/ 2014881 h 6858001"/>
              <a:gd name="connsiteX15" fmla="*/ 4762645 w 4990911"/>
              <a:gd name="connsiteY15" fmla="*/ 2167128 h 6858001"/>
              <a:gd name="connsiteX16" fmla="*/ 4755754 w 4990911"/>
              <a:gd name="connsiteY16" fmla="*/ 2318004 h 6858001"/>
              <a:gd name="connsiteX17" fmla="*/ 4750879 w 4990911"/>
              <a:gd name="connsiteY17" fmla="*/ 2467509 h 6858001"/>
              <a:gd name="connsiteX18" fmla="*/ 4746677 w 4990911"/>
              <a:gd name="connsiteY18" fmla="*/ 2617013 h 6858001"/>
              <a:gd name="connsiteX19" fmla="*/ 4742643 w 4990911"/>
              <a:gd name="connsiteY19" fmla="*/ 2765146 h 6858001"/>
              <a:gd name="connsiteX20" fmla="*/ 4740794 w 4990911"/>
              <a:gd name="connsiteY20" fmla="*/ 2911221 h 6858001"/>
              <a:gd name="connsiteX21" fmla="*/ 4738777 w 4990911"/>
              <a:gd name="connsiteY21" fmla="*/ 3057297 h 6858001"/>
              <a:gd name="connsiteX22" fmla="*/ 4737768 w 4990911"/>
              <a:gd name="connsiteY22" fmla="*/ 3201315 h 6858001"/>
              <a:gd name="connsiteX23" fmla="*/ 4738777 w 4990911"/>
              <a:gd name="connsiteY23" fmla="*/ 3343961 h 6858001"/>
              <a:gd name="connsiteX24" fmla="*/ 4738777 w 4990911"/>
              <a:gd name="connsiteY24" fmla="*/ 3485236 h 6858001"/>
              <a:gd name="connsiteX25" fmla="*/ 4740794 w 4990911"/>
              <a:gd name="connsiteY25" fmla="*/ 3625139 h 6858001"/>
              <a:gd name="connsiteX26" fmla="*/ 4743819 w 4990911"/>
              <a:gd name="connsiteY26" fmla="*/ 3762299 h 6858001"/>
              <a:gd name="connsiteX27" fmla="*/ 4746677 w 4990911"/>
              <a:gd name="connsiteY27" fmla="*/ 3898087 h 6858001"/>
              <a:gd name="connsiteX28" fmla="*/ 4749871 w 4990911"/>
              <a:gd name="connsiteY28" fmla="*/ 4031133 h 6858001"/>
              <a:gd name="connsiteX29" fmla="*/ 4754745 w 4990911"/>
              <a:gd name="connsiteY29" fmla="*/ 4163492 h 6858001"/>
              <a:gd name="connsiteX30" fmla="*/ 4759956 w 4990911"/>
              <a:gd name="connsiteY30" fmla="*/ 4293793 h 6858001"/>
              <a:gd name="connsiteX31" fmla="*/ 4764662 w 4990911"/>
              <a:gd name="connsiteY31" fmla="*/ 4421352 h 6858001"/>
              <a:gd name="connsiteX32" fmla="*/ 4777942 w 4990911"/>
              <a:gd name="connsiteY32" fmla="*/ 4670298 h 6858001"/>
              <a:gd name="connsiteX33" fmla="*/ 4792061 w 4990911"/>
              <a:gd name="connsiteY33" fmla="*/ 4908956 h 6858001"/>
              <a:gd name="connsiteX34" fmla="*/ 4806853 w 4990911"/>
              <a:gd name="connsiteY34" fmla="*/ 5138013 h 6858001"/>
              <a:gd name="connsiteX35" fmla="*/ 4823158 w 4990911"/>
              <a:gd name="connsiteY35" fmla="*/ 5354726 h 6858001"/>
              <a:gd name="connsiteX36" fmla="*/ 4840135 w 4990911"/>
              <a:gd name="connsiteY36" fmla="*/ 5561838 h 6858001"/>
              <a:gd name="connsiteX37" fmla="*/ 4858456 w 4990911"/>
              <a:gd name="connsiteY37" fmla="*/ 5753862 h 6858001"/>
              <a:gd name="connsiteX38" fmla="*/ 4876442 w 4990911"/>
              <a:gd name="connsiteY38" fmla="*/ 5934227 h 6858001"/>
              <a:gd name="connsiteX39" fmla="*/ 4894427 w 4990911"/>
              <a:gd name="connsiteY39" fmla="*/ 6100191 h 6858001"/>
              <a:gd name="connsiteX40" fmla="*/ 4911404 w 4990911"/>
              <a:gd name="connsiteY40" fmla="*/ 6252438 h 6858001"/>
              <a:gd name="connsiteX41" fmla="*/ 4927541 w 4990911"/>
              <a:gd name="connsiteY41" fmla="*/ 6387541 h 6858001"/>
              <a:gd name="connsiteX42" fmla="*/ 4942837 w 4990911"/>
              <a:gd name="connsiteY42" fmla="*/ 6509613 h 6858001"/>
              <a:gd name="connsiteX43" fmla="*/ 4955612 w 4990911"/>
              <a:gd name="connsiteY43" fmla="*/ 6612483 h 6858001"/>
              <a:gd name="connsiteX44" fmla="*/ 4967714 w 4990911"/>
              <a:gd name="connsiteY44" fmla="*/ 6698894 h 6858001"/>
              <a:gd name="connsiteX45" fmla="*/ 4985028 w 4990911"/>
              <a:gd name="connsiteY45" fmla="*/ 6817538 h 6858001"/>
              <a:gd name="connsiteX46" fmla="*/ 4990911 w 4990911"/>
              <a:gd name="connsiteY46" fmla="*/ 6858000 h 6858001"/>
              <a:gd name="connsiteX47" fmla="*/ 4085557 w 4990911"/>
              <a:gd name="connsiteY47" fmla="*/ 6858000 h 6858001"/>
              <a:gd name="connsiteX48" fmla="*/ 4085557 w 4990911"/>
              <a:gd name="connsiteY48" fmla="*/ 6858001 h 6858001"/>
              <a:gd name="connsiteX49" fmla="*/ 0 w 4990911"/>
              <a:gd name="connsiteY49" fmla="*/ 6858001 h 6858001"/>
              <a:gd name="connsiteX50" fmla="*/ 0 w 4990911"/>
              <a:gd name="connsiteY50" fmla="*/ 1 h 6858001"/>
              <a:gd name="connsiteX51" fmla="*/ 3646196 w 4990911"/>
              <a:gd name="connsiteY51" fmla="*/ 1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4990911" h="6858001">
                <a:moveTo>
                  <a:pt x="3646196" y="0"/>
                </a:moveTo>
                <a:lnTo>
                  <a:pt x="4989734" y="0"/>
                </a:lnTo>
                <a:lnTo>
                  <a:pt x="4964689" y="155677"/>
                </a:lnTo>
                <a:lnTo>
                  <a:pt x="4940820" y="310668"/>
                </a:lnTo>
                <a:lnTo>
                  <a:pt x="4917456" y="466344"/>
                </a:lnTo>
                <a:lnTo>
                  <a:pt x="4897453" y="622707"/>
                </a:lnTo>
                <a:lnTo>
                  <a:pt x="4877282" y="778383"/>
                </a:lnTo>
                <a:lnTo>
                  <a:pt x="4858456" y="934746"/>
                </a:lnTo>
                <a:lnTo>
                  <a:pt x="4842320" y="1089051"/>
                </a:lnTo>
                <a:lnTo>
                  <a:pt x="4827024" y="1245413"/>
                </a:lnTo>
                <a:lnTo>
                  <a:pt x="4813072" y="1401090"/>
                </a:lnTo>
                <a:lnTo>
                  <a:pt x="4800970" y="1554023"/>
                </a:lnTo>
                <a:lnTo>
                  <a:pt x="4788867" y="1709014"/>
                </a:lnTo>
                <a:lnTo>
                  <a:pt x="4778782" y="1861947"/>
                </a:lnTo>
                <a:lnTo>
                  <a:pt x="4770882" y="2014881"/>
                </a:lnTo>
                <a:lnTo>
                  <a:pt x="4762645" y="2167128"/>
                </a:lnTo>
                <a:lnTo>
                  <a:pt x="4755754" y="2318004"/>
                </a:lnTo>
                <a:lnTo>
                  <a:pt x="4750879" y="2467509"/>
                </a:lnTo>
                <a:lnTo>
                  <a:pt x="4746677" y="2617013"/>
                </a:lnTo>
                <a:lnTo>
                  <a:pt x="4742643" y="2765146"/>
                </a:lnTo>
                <a:lnTo>
                  <a:pt x="4740794" y="2911221"/>
                </a:lnTo>
                <a:lnTo>
                  <a:pt x="4738777" y="3057297"/>
                </a:lnTo>
                <a:lnTo>
                  <a:pt x="4737768" y="3201315"/>
                </a:lnTo>
                <a:lnTo>
                  <a:pt x="4738777" y="3343961"/>
                </a:lnTo>
                <a:lnTo>
                  <a:pt x="4738777" y="3485236"/>
                </a:lnTo>
                <a:lnTo>
                  <a:pt x="4740794" y="3625139"/>
                </a:lnTo>
                <a:lnTo>
                  <a:pt x="4743819" y="3762299"/>
                </a:lnTo>
                <a:lnTo>
                  <a:pt x="4746677" y="3898087"/>
                </a:lnTo>
                <a:lnTo>
                  <a:pt x="4749871" y="4031133"/>
                </a:lnTo>
                <a:lnTo>
                  <a:pt x="4754745" y="4163492"/>
                </a:lnTo>
                <a:lnTo>
                  <a:pt x="4759956" y="4293793"/>
                </a:lnTo>
                <a:lnTo>
                  <a:pt x="4764662" y="4421352"/>
                </a:lnTo>
                <a:lnTo>
                  <a:pt x="4777942" y="4670298"/>
                </a:lnTo>
                <a:lnTo>
                  <a:pt x="4792061" y="4908956"/>
                </a:lnTo>
                <a:lnTo>
                  <a:pt x="4806853" y="5138013"/>
                </a:lnTo>
                <a:lnTo>
                  <a:pt x="4823158" y="5354726"/>
                </a:lnTo>
                <a:lnTo>
                  <a:pt x="4840135" y="5561838"/>
                </a:lnTo>
                <a:lnTo>
                  <a:pt x="4858456" y="5753862"/>
                </a:lnTo>
                <a:lnTo>
                  <a:pt x="4876442" y="5934227"/>
                </a:lnTo>
                <a:lnTo>
                  <a:pt x="4894427" y="6100191"/>
                </a:lnTo>
                <a:lnTo>
                  <a:pt x="4911404" y="6252438"/>
                </a:lnTo>
                <a:lnTo>
                  <a:pt x="4927541" y="6387541"/>
                </a:lnTo>
                <a:lnTo>
                  <a:pt x="4942837" y="6509613"/>
                </a:lnTo>
                <a:lnTo>
                  <a:pt x="4955612" y="6612483"/>
                </a:lnTo>
                <a:lnTo>
                  <a:pt x="4967714" y="6698894"/>
                </a:lnTo>
                <a:lnTo>
                  <a:pt x="4985028" y="6817538"/>
                </a:lnTo>
                <a:lnTo>
                  <a:pt x="4990911" y="6858000"/>
                </a:lnTo>
                <a:lnTo>
                  <a:pt x="4085557" y="6858000"/>
                </a:lnTo>
                <a:lnTo>
                  <a:pt x="4085557" y="6858001"/>
                </a:lnTo>
                <a:lnTo>
                  <a:pt x="0" y="6858001"/>
                </a:lnTo>
                <a:lnTo>
                  <a:pt x="0" y="1"/>
                </a:lnTo>
                <a:lnTo>
                  <a:pt x="3646196" y="1"/>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8ADAB9C8-EB37-4914-A699-C716FC8FE4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2A4FDD0C-37FE-AC44-9BA9-87540A329C4E}"/>
              </a:ext>
            </a:extLst>
          </p:cNvPr>
          <p:cNvSpPr>
            <a:spLocks noGrp="1"/>
          </p:cNvSpPr>
          <p:nvPr>
            <p:ph type="title"/>
          </p:nvPr>
        </p:nvSpPr>
        <p:spPr>
          <a:xfrm>
            <a:off x="653143" y="1645920"/>
            <a:ext cx="3522879" cy="4470821"/>
          </a:xfrm>
        </p:spPr>
        <p:txBody>
          <a:bodyPr>
            <a:normAutofit/>
          </a:bodyPr>
          <a:lstStyle/>
          <a:p>
            <a:pPr algn="r"/>
            <a:r>
              <a:rPr lang="en-US" dirty="0">
                <a:solidFill>
                  <a:schemeClr val="bg2"/>
                </a:solidFill>
              </a:rPr>
              <a:t>Are files </a:t>
            </a:r>
            <a:r>
              <a:rPr lang="en-US" dirty="0">
                <a:solidFill>
                  <a:schemeClr val="accent1"/>
                </a:solidFill>
              </a:rPr>
              <a:t>EVIL</a:t>
            </a:r>
            <a:r>
              <a:rPr lang="en-US" dirty="0">
                <a:solidFill>
                  <a:schemeClr val="bg2"/>
                </a:solidFill>
              </a:rPr>
              <a:t>?</a:t>
            </a:r>
          </a:p>
        </p:txBody>
      </p:sp>
      <p:sp>
        <p:nvSpPr>
          <p:cNvPr id="11" name="Rectangle 10">
            <a:extLst>
              <a:ext uri="{FF2B5EF4-FFF2-40B4-BE49-F238E27FC236}">
                <a16:creationId xmlns:a16="http://schemas.microsoft.com/office/drawing/2014/main" id="{4F8AC75E-396C-0442-B853-5F378FF7C73A}"/>
              </a:ext>
            </a:extLst>
          </p:cNvPr>
          <p:cNvSpPr/>
          <p:nvPr/>
        </p:nvSpPr>
        <p:spPr>
          <a:xfrm>
            <a:off x="10437812" y="-1"/>
            <a:ext cx="685800" cy="1143001"/>
          </a:xfrm>
          <a:prstGeom prst="rect">
            <a:avLst/>
          </a:prstGeom>
          <a:solidFill>
            <a:schemeClr val="accent3">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A9E27764-EA19-5D49-BEC9-1DB9602E893B}"/>
              </a:ext>
            </a:extLst>
          </p:cNvPr>
          <p:cNvGrpSpPr/>
          <p:nvPr/>
        </p:nvGrpSpPr>
        <p:grpSpPr>
          <a:xfrm>
            <a:off x="-176022" y="5785767"/>
            <a:ext cx="4036613" cy="1000647"/>
            <a:chOff x="-176022" y="5785767"/>
            <a:chExt cx="4036613" cy="1000647"/>
          </a:xfrm>
        </p:grpSpPr>
        <p:sp>
          <p:nvSpPr>
            <p:cNvPr id="15" name="Rounded Rectangle 14">
              <a:extLst>
                <a:ext uri="{FF2B5EF4-FFF2-40B4-BE49-F238E27FC236}">
                  <a16:creationId xmlns:a16="http://schemas.microsoft.com/office/drawing/2014/main" id="{04E864D4-E845-FF40-BC1A-D3BFE19E338B}"/>
                </a:ext>
              </a:extLst>
            </p:cNvPr>
            <p:cNvSpPr/>
            <p:nvPr/>
          </p:nvSpPr>
          <p:spPr>
            <a:xfrm>
              <a:off x="-176022" y="5922534"/>
              <a:ext cx="3993749" cy="719566"/>
            </a:xfrm>
            <a:prstGeom prst="roundRect">
              <a:avLst/>
            </a:prstGeom>
            <a:solidFill>
              <a:schemeClr val="accent5">
                <a:lumMod val="5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75000"/>
                  </a:schemeClr>
                </a:solidFill>
              </a:endParaRPr>
            </a:p>
          </p:txBody>
        </p:sp>
        <p:sp>
          <p:nvSpPr>
            <p:cNvPr id="16" name="TextBox 15">
              <a:extLst>
                <a:ext uri="{FF2B5EF4-FFF2-40B4-BE49-F238E27FC236}">
                  <a16:creationId xmlns:a16="http://schemas.microsoft.com/office/drawing/2014/main" id="{9CE27BD4-19DB-0548-A48F-E076E689F001}"/>
                </a:ext>
              </a:extLst>
            </p:cNvPr>
            <p:cNvSpPr txBox="1"/>
            <p:nvPr/>
          </p:nvSpPr>
          <p:spPr>
            <a:xfrm>
              <a:off x="1215865" y="6066873"/>
              <a:ext cx="2644726" cy="430887"/>
            </a:xfrm>
            <a:prstGeom prst="rect">
              <a:avLst/>
            </a:prstGeom>
            <a:noFill/>
          </p:spPr>
          <p:txBody>
            <a:bodyPr wrap="square" rtlCol="0">
              <a:spAutoFit/>
            </a:bodyPr>
            <a:lstStyle/>
            <a:p>
              <a:r>
                <a:rPr lang="en-US" sz="1100" i="1" dirty="0">
                  <a:solidFill>
                    <a:schemeClr val="accent5">
                      <a:lumMod val="40000"/>
                      <a:lumOff val="60000"/>
                    </a:schemeClr>
                  </a:solidFill>
                  <a:latin typeface="Avenir Book" panose="02000503020000020003" pitchFamily="2" charset="0"/>
                </a:rPr>
                <a:t>Information Technology Department</a:t>
              </a:r>
            </a:p>
            <a:p>
              <a:r>
                <a:rPr lang="en-US" sz="1100" i="1" dirty="0">
                  <a:solidFill>
                    <a:schemeClr val="accent5">
                      <a:lumMod val="40000"/>
                      <a:lumOff val="60000"/>
                    </a:schemeClr>
                  </a:solidFill>
                  <a:latin typeface="Avenir Book" panose="02000503020000020003" pitchFamily="2" charset="0"/>
                </a:rPr>
                <a:t>De La Salle University</a:t>
              </a:r>
            </a:p>
          </p:txBody>
        </p:sp>
        <p:sp>
          <p:nvSpPr>
            <p:cNvPr id="17" name="Oval 16">
              <a:extLst>
                <a:ext uri="{FF2B5EF4-FFF2-40B4-BE49-F238E27FC236}">
                  <a16:creationId xmlns:a16="http://schemas.microsoft.com/office/drawing/2014/main" id="{09DDF9EA-6278-0D42-BF83-729EA3912B70}"/>
                </a:ext>
              </a:extLst>
            </p:cNvPr>
            <p:cNvSpPr/>
            <p:nvPr/>
          </p:nvSpPr>
          <p:spPr>
            <a:xfrm>
              <a:off x="216904" y="6079151"/>
              <a:ext cx="417600" cy="4176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616EE71D-C0D3-674B-8BCE-3E003CE42D9C}"/>
                </a:ext>
              </a:extLst>
            </p:cNvPr>
            <p:cNvSpPr/>
            <p:nvPr/>
          </p:nvSpPr>
          <p:spPr>
            <a:xfrm>
              <a:off x="757038" y="6074899"/>
              <a:ext cx="428400" cy="426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2">
              <a:extLst>
                <a:ext uri="{FF2B5EF4-FFF2-40B4-BE49-F238E27FC236}">
                  <a16:creationId xmlns:a16="http://schemas.microsoft.com/office/drawing/2014/main" id="{BF2E104C-4FE6-9C40-B55F-AE7DD5E60615}"/>
                </a:ext>
              </a:extLst>
            </p:cNvPr>
            <p:cNvPicPr>
              <a:picLocks noChangeAspect="1" noChangeArrowheads="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93631" y="5785767"/>
              <a:ext cx="1000647" cy="1000647"/>
            </a:xfrm>
            <a:prstGeom prst="rect">
              <a:avLst/>
            </a:prstGeom>
            <a:noFill/>
            <a:extLst>
              <a:ext uri="{909E8E84-426E-40DD-AFC4-6F175D3DCCD1}">
                <a14:hiddenFill xmlns:a14="http://schemas.microsoft.com/office/drawing/2010/main">
                  <a:solidFill>
                    <a:srgbClr val="FFFFFF"/>
                  </a:solidFill>
                </a14:hiddenFill>
              </a:ext>
            </a:extLst>
          </p:spPr>
        </p:pic>
      </p:grpSp>
      <p:sp>
        <p:nvSpPr>
          <p:cNvPr id="20" name="Content Placeholder 2">
            <a:extLst>
              <a:ext uri="{FF2B5EF4-FFF2-40B4-BE49-F238E27FC236}">
                <a16:creationId xmlns:a16="http://schemas.microsoft.com/office/drawing/2014/main" id="{9296E29D-1454-CB4C-A504-487FD903B393}"/>
              </a:ext>
            </a:extLst>
          </p:cNvPr>
          <p:cNvSpPr>
            <a:spLocks noGrp="1"/>
          </p:cNvSpPr>
          <p:nvPr>
            <p:ph idx="1"/>
          </p:nvPr>
        </p:nvSpPr>
        <p:spPr>
          <a:xfrm>
            <a:off x="5459527" y="1590286"/>
            <a:ext cx="6079330" cy="4195481"/>
          </a:xfrm>
        </p:spPr>
        <p:txBody>
          <a:bodyPr>
            <a:normAutofit fontScale="92500" lnSpcReduction="20000"/>
          </a:bodyPr>
          <a:lstStyle/>
          <a:p>
            <a:pPr>
              <a:lnSpc>
                <a:spcPct val="150000"/>
              </a:lnSpc>
              <a:spcBef>
                <a:spcPts val="0"/>
              </a:spcBef>
            </a:pPr>
            <a:r>
              <a:rPr lang="en-US" sz="4000" b="1" dirty="0">
                <a:highlight>
                  <a:srgbClr val="800000"/>
                </a:highlight>
              </a:rPr>
              <a:t> </a:t>
            </a:r>
            <a:r>
              <a:rPr lang="en-US" sz="4000" b="1" dirty="0" err="1">
                <a:highlight>
                  <a:srgbClr val="800000"/>
                </a:highlight>
              </a:rPr>
              <a:t>NO</a:t>
            </a:r>
            <a:r>
              <a:rPr lang="en-US" dirty="0" err="1">
                <a:highlight>
                  <a:srgbClr val="800000"/>
                </a:highlight>
              </a:rPr>
              <a:t>.</a:t>
            </a:r>
            <a:r>
              <a:rPr lang="en-US" dirty="0" err="1">
                <a:solidFill>
                  <a:schemeClr val="accent1">
                    <a:lumMod val="75000"/>
                  </a:schemeClr>
                </a:solidFill>
                <a:highlight>
                  <a:srgbClr val="800000"/>
                </a:highlight>
              </a:rPr>
              <a:t>d</a:t>
            </a:r>
            <a:r>
              <a:rPr lang="en-US" dirty="0">
                <a:highlight>
                  <a:srgbClr val="800000"/>
                </a:highlight>
              </a:rPr>
              <a:t>   </a:t>
            </a:r>
          </a:p>
          <a:p>
            <a:pPr marL="0" indent="0">
              <a:spcBef>
                <a:spcPts val="0"/>
              </a:spcBef>
              <a:buNone/>
            </a:pPr>
            <a:endParaRPr lang="en-US" sz="1400" dirty="0"/>
          </a:p>
          <a:p>
            <a:pPr>
              <a:spcBef>
                <a:spcPts val="0"/>
              </a:spcBef>
            </a:pPr>
            <a:r>
              <a:rPr lang="en-US" dirty="0"/>
              <a:t>There will always be a place for files to be used as a way to store data.</a:t>
            </a:r>
          </a:p>
          <a:p>
            <a:endParaRPr lang="en-US" sz="1400" dirty="0"/>
          </a:p>
          <a:p>
            <a:r>
              <a:rPr lang="en-US" dirty="0"/>
              <a:t>But in situations where “data” to be stored:</a:t>
            </a:r>
          </a:p>
          <a:p>
            <a:pPr lvl="1"/>
            <a:r>
              <a:rPr lang="en-US" dirty="0"/>
              <a:t>Unstructured (pictures, movies, documents, etc.)</a:t>
            </a:r>
          </a:p>
          <a:p>
            <a:pPr lvl="1"/>
            <a:r>
              <a:rPr lang="en-US" dirty="0"/>
              <a:t>Applications involve uploading of files</a:t>
            </a:r>
          </a:p>
          <a:p>
            <a:pPr lvl="1"/>
            <a:r>
              <a:rPr lang="en-US" dirty="0"/>
              <a:t>No complex requirements such as security, relationships of data from other data, data manipulation</a:t>
            </a:r>
          </a:p>
          <a:p>
            <a:pPr lvl="1"/>
            <a:endParaRPr lang="en-US" dirty="0"/>
          </a:p>
          <a:p>
            <a:pPr lvl="1"/>
            <a:endParaRPr lang="en-US" dirty="0"/>
          </a:p>
        </p:txBody>
      </p:sp>
    </p:spTree>
    <p:extLst>
      <p:ext uri="{BB962C8B-B14F-4D97-AF65-F5344CB8AC3E}">
        <p14:creationId xmlns:p14="http://schemas.microsoft.com/office/powerpoint/2010/main" val="1091362619"/>
      </p:ext>
    </p:extLst>
  </p:cSld>
  <p:clrMapOvr>
    <a:masterClrMapping/>
  </p:clrMapOvr>
  <mc:AlternateContent xmlns:mc="http://schemas.openxmlformats.org/markup-compatibility/2006" xmlns:p14="http://schemas.microsoft.com/office/powerpoint/2010/main">
    <mc:Choice Requires="p14">
      <p:transition spd="slow" p14:dur="2000" advTm="67370"/>
    </mc:Choice>
    <mc:Fallback xmlns="">
      <p:transition spd="slow" advTm="6737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0">
                                            <p:txEl>
                                              <p:pRg st="0" end="0"/>
                                            </p:txEl>
                                          </p:spTgt>
                                        </p:tgtEl>
                                        <p:attrNameLst>
                                          <p:attrName>style.visibility</p:attrName>
                                        </p:attrNameLst>
                                      </p:cBhvr>
                                      <p:to>
                                        <p:strVal val="visible"/>
                                      </p:to>
                                    </p:set>
                                    <p:animEffect transition="in" filter="fade">
                                      <p:cBhvr>
                                        <p:cTn id="7" dur="500"/>
                                        <p:tgtEl>
                                          <p:spTgt spid="2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0">
                                            <p:txEl>
                                              <p:pRg st="2" end="2"/>
                                            </p:txEl>
                                          </p:spTgt>
                                        </p:tgtEl>
                                        <p:attrNameLst>
                                          <p:attrName>style.visibility</p:attrName>
                                        </p:attrNameLst>
                                      </p:cBhvr>
                                      <p:to>
                                        <p:strVal val="visible"/>
                                      </p:to>
                                    </p:set>
                                    <p:animEffect transition="in" filter="fade">
                                      <p:cBhvr>
                                        <p:cTn id="12" dur="500"/>
                                        <p:tgtEl>
                                          <p:spTgt spid="20">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0">
                                            <p:txEl>
                                              <p:pRg st="4" end="4"/>
                                            </p:txEl>
                                          </p:spTgt>
                                        </p:tgtEl>
                                        <p:attrNameLst>
                                          <p:attrName>style.visibility</p:attrName>
                                        </p:attrNameLst>
                                      </p:cBhvr>
                                      <p:to>
                                        <p:strVal val="visible"/>
                                      </p:to>
                                    </p:set>
                                    <p:animEffect transition="in" filter="fade">
                                      <p:cBhvr>
                                        <p:cTn id="17" dur="500"/>
                                        <p:tgtEl>
                                          <p:spTgt spid="20">
                                            <p:txEl>
                                              <p:pRg st="4" end="4"/>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20">
                                            <p:txEl>
                                              <p:pRg st="5" end="5"/>
                                            </p:txEl>
                                          </p:spTgt>
                                        </p:tgtEl>
                                        <p:attrNameLst>
                                          <p:attrName>style.visibility</p:attrName>
                                        </p:attrNameLst>
                                      </p:cBhvr>
                                      <p:to>
                                        <p:strVal val="visible"/>
                                      </p:to>
                                    </p:set>
                                    <p:animEffect transition="in" filter="fade">
                                      <p:cBhvr>
                                        <p:cTn id="20" dur="500"/>
                                        <p:tgtEl>
                                          <p:spTgt spid="20">
                                            <p:txEl>
                                              <p:pRg st="5" end="5"/>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20">
                                            <p:txEl>
                                              <p:pRg st="6" end="6"/>
                                            </p:txEl>
                                          </p:spTgt>
                                        </p:tgtEl>
                                        <p:attrNameLst>
                                          <p:attrName>style.visibility</p:attrName>
                                        </p:attrNameLst>
                                      </p:cBhvr>
                                      <p:to>
                                        <p:strVal val="visible"/>
                                      </p:to>
                                    </p:set>
                                    <p:animEffect transition="in" filter="fade">
                                      <p:cBhvr>
                                        <p:cTn id="23" dur="500"/>
                                        <p:tgtEl>
                                          <p:spTgt spid="20">
                                            <p:txEl>
                                              <p:pRg st="6" end="6"/>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0">
                                            <p:txEl>
                                              <p:pRg st="7" end="7"/>
                                            </p:txEl>
                                          </p:spTgt>
                                        </p:tgtEl>
                                        <p:attrNameLst>
                                          <p:attrName>style.visibility</p:attrName>
                                        </p:attrNameLst>
                                      </p:cBhvr>
                                      <p:to>
                                        <p:strVal val="visible"/>
                                      </p:to>
                                    </p:set>
                                    <p:animEffect transition="in" filter="fade">
                                      <p:cBhvr>
                                        <p:cTn id="26" dur="500"/>
                                        <p:tgtEl>
                                          <p:spTgt spid="20">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52BEFF1-896C-45B1-B02C-96A6A1BC38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0" name="Freeform 36">
            <a:extLst>
              <a:ext uri="{FF2B5EF4-FFF2-40B4-BE49-F238E27FC236}">
                <a16:creationId xmlns:a16="http://schemas.microsoft.com/office/drawing/2014/main" id="{BB237A14-61B1-4C00-A670-5D8D68A866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44637" y="0"/>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2">
              <a:alpha val="20000"/>
            </a:schemeClr>
          </a:solidFill>
          <a:ln>
            <a:noFill/>
          </a:ln>
        </p:spPr>
        <p:txBody>
          <a:bodyPr rtlCol="0" anchor="ctr"/>
          <a:lstStyle/>
          <a:p>
            <a:pPr algn="ctr"/>
            <a:endParaRPr lang="en-US"/>
          </a:p>
        </p:txBody>
      </p:sp>
      <p:sp>
        <p:nvSpPr>
          <p:cNvPr id="12" name="Freeform: Shape 11">
            <a:extLst>
              <a:ext uri="{FF2B5EF4-FFF2-40B4-BE49-F238E27FC236}">
                <a16:creationId xmlns:a16="http://schemas.microsoft.com/office/drawing/2014/main" id="{8598F259-6F54-47A3-8D13-1603D786A3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4990911" cy="6858001"/>
          </a:xfrm>
          <a:custGeom>
            <a:avLst/>
            <a:gdLst>
              <a:gd name="connsiteX0" fmla="*/ 3646196 w 4990911"/>
              <a:gd name="connsiteY0" fmla="*/ 0 h 6858001"/>
              <a:gd name="connsiteX1" fmla="*/ 4989734 w 4990911"/>
              <a:gd name="connsiteY1" fmla="*/ 0 h 6858001"/>
              <a:gd name="connsiteX2" fmla="*/ 4964689 w 4990911"/>
              <a:gd name="connsiteY2" fmla="*/ 155677 h 6858001"/>
              <a:gd name="connsiteX3" fmla="*/ 4940820 w 4990911"/>
              <a:gd name="connsiteY3" fmla="*/ 310668 h 6858001"/>
              <a:gd name="connsiteX4" fmla="*/ 4917456 w 4990911"/>
              <a:gd name="connsiteY4" fmla="*/ 466344 h 6858001"/>
              <a:gd name="connsiteX5" fmla="*/ 4897453 w 4990911"/>
              <a:gd name="connsiteY5" fmla="*/ 622707 h 6858001"/>
              <a:gd name="connsiteX6" fmla="*/ 4877282 w 4990911"/>
              <a:gd name="connsiteY6" fmla="*/ 778383 h 6858001"/>
              <a:gd name="connsiteX7" fmla="*/ 4858456 w 4990911"/>
              <a:gd name="connsiteY7" fmla="*/ 934746 h 6858001"/>
              <a:gd name="connsiteX8" fmla="*/ 4842320 w 4990911"/>
              <a:gd name="connsiteY8" fmla="*/ 1089051 h 6858001"/>
              <a:gd name="connsiteX9" fmla="*/ 4827024 w 4990911"/>
              <a:gd name="connsiteY9" fmla="*/ 1245413 h 6858001"/>
              <a:gd name="connsiteX10" fmla="*/ 4813072 w 4990911"/>
              <a:gd name="connsiteY10" fmla="*/ 1401090 h 6858001"/>
              <a:gd name="connsiteX11" fmla="*/ 4800970 w 4990911"/>
              <a:gd name="connsiteY11" fmla="*/ 1554023 h 6858001"/>
              <a:gd name="connsiteX12" fmla="*/ 4788867 w 4990911"/>
              <a:gd name="connsiteY12" fmla="*/ 1709014 h 6858001"/>
              <a:gd name="connsiteX13" fmla="*/ 4778782 w 4990911"/>
              <a:gd name="connsiteY13" fmla="*/ 1861947 h 6858001"/>
              <a:gd name="connsiteX14" fmla="*/ 4770882 w 4990911"/>
              <a:gd name="connsiteY14" fmla="*/ 2014881 h 6858001"/>
              <a:gd name="connsiteX15" fmla="*/ 4762645 w 4990911"/>
              <a:gd name="connsiteY15" fmla="*/ 2167128 h 6858001"/>
              <a:gd name="connsiteX16" fmla="*/ 4755754 w 4990911"/>
              <a:gd name="connsiteY16" fmla="*/ 2318004 h 6858001"/>
              <a:gd name="connsiteX17" fmla="*/ 4750879 w 4990911"/>
              <a:gd name="connsiteY17" fmla="*/ 2467509 h 6858001"/>
              <a:gd name="connsiteX18" fmla="*/ 4746677 w 4990911"/>
              <a:gd name="connsiteY18" fmla="*/ 2617013 h 6858001"/>
              <a:gd name="connsiteX19" fmla="*/ 4742643 w 4990911"/>
              <a:gd name="connsiteY19" fmla="*/ 2765146 h 6858001"/>
              <a:gd name="connsiteX20" fmla="*/ 4740794 w 4990911"/>
              <a:gd name="connsiteY20" fmla="*/ 2911221 h 6858001"/>
              <a:gd name="connsiteX21" fmla="*/ 4738777 w 4990911"/>
              <a:gd name="connsiteY21" fmla="*/ 3057297 h 6858001"/>
              <a:gd name="connsiteX22" fmla="*/ 4737768 w 4990911"/>
              <a:gd name="connsiteY22" fmla="*/ 3201315 h 6858001"/>
              <a:gd name="connsiteX23" fmla="*/ 4738777 w 4990911"/>
              <a:gd name="connsiteY23" fmla="*/ 3343961 h 6858001"/>
              <a:gd name="connsiteX24" fmla="*/ 4738777 w 4990911"/>
              <a:gd name="connsiteY24" fmla="*/ 3485236 h 6858001"/>
              <a:gd name="connsiteX25" fmla="*/ 4740794 w 4990911"/>
              <a:gd name="connsiteY25" fmla="*/ 3625139 h 6858001"/>
              <a:gd name="connsiteX26" fmla="*/ 4743819 w 4990911"/>
              <a:gd name="connsiteY26" fmla="*/ 3762299 h 6858001"/>
              <a:gd name="connsiteX27" fmla="*/ 4746677 w 4990911"/>
              <a:gd name="connsiteY27" fmla="*/ 3898087 h 6858001"/>
              <a:gd name="connsiteX28" fmla="*/ 4749871 w 4990911"/>
              <a:gd name="connsiteY28" fmla="*/ 4031133 h 6858001"/>
              <a:gd name="connsiteX29" fmla="*/ 4754745 w 4990911"/>
              <a:gd name="connsiteY29" fmla="*/ 4163492 h 6858001"/>
              <a:gd name="connsiteX30" fmla="*/ 4759956 w 4990911"/>
              <a:gd name="connsiteY30" fmla="*/ 4293793 h 6858001"/>
              <a:gd name="connsiteX31" fmla="*/ 4764662 w 4990911"/>
              <a:gd name="connsiteY31" fmla="*/ 4421352 h 6858001"/>
              <a:gd name="connsiteX32" fmla="*/ 4777942 w 4990911"/>
              <a:gd name="connsiteY32" fmla="*/ 4670298 h 6858001"/>
              <a:gd name="connsiteX33" fmla="*/ 4792061 w 4990911"/>
              <a:gd name="connsiteY33" fmla="*/ 4908956 h 6858001"/>
              <a:gd name="connsiteX34" fmla="*/ 4806853 w 4990911"/>
              <a:gd name="connsiteY34" fmla="*/ 5138013 h 6858001"/>
              <a:gd name="connsiteX35" fmla="*/ 4823158 w 4990911"/>
              <a:gd name="connsiteY35" fmla="*/ 5354726 h 6858001"/>
              <a:gd name="connsiteX36" fmla="*/ 4840135 w 4990911"/>
              <a:gd name="connsiteY36" fmla="*/ 5561838 h 6858001"/>
              <a:gd name="connsiteX37" fmla="*/ 4858456 w 4990911"/>
              <a:gd name="connsiteY37" fmla="*/ 5753862 h 6858001"/>
              <a:gd name="connsiteX38" fmla="*/ 4876442 w 4990911"/>
              <a:gd name="connsiteY38" fmla="*/ 5934227 h 6858001"/>
              <a:gd name="connsiteX39" fmla="*/ 4894427 w 4990911"/>
              <a:gd name="connsiteY39" fmla="*/ 6100191 h 6858001"/>
              <a:gd name="connsiteX40" fmla="*/ 4911404 w 4990911"/>
              <a:gd name="connsiteY40" fmla="*/ 6252438 h 6858001"/>
              <a:gd name="connsiteX41" fmla="*/ 4927541 w 4990911"/>
              <a:gd name="connsiteY41" fmla="*/ 6387541 h 6858001"/>
              <a:gd name="connsiteX42" fmla="*/ 4942837 w 4990911"/>
              <a:gd name="connsiteY42" fmla="*/ 6509613 h 6858001"/>
              <a:gd name="connsiteX43" fmla="*/ 4955612 w 4990911"/>
              <a:gd name="connsiteY43" fmla="*/ 6612483 h 6858001"/>
              <a:gd name="connsiteX44" fmla="*/ 4967714 w 4990911"/>
              <a:gd name="connsiteY44" fmla="*/ 6698894 h 6858001"/>
              <a:gd name="connsiteX45" fmla="*/ 4985028 w 4990911"/>
              <a:gd name="connsiteY45" fmla="*/ 6817538 h 6858001"/>
              <a:gd name="connsiteX46" fmla="*/ 4990911 w 4990911"/>
              <a:gd name="connsiteY46" fmla="*/ 6858000 h 6858001"/>
              <a:gd name="connsiteX47" fmla="*/ 4085557 w 4990911"/>
              <a:gd name="connsiteY47" fmla="*/ 6858000 h 6858001"/>
              <a:gd name="connsiteX48" fmla="*/ 4085557 w 4990911"/>
              <a:gd name="connsiteY48" fmla="*/ 6858001 h 6858001"/>
              <a:gd name="connsiteX49" fmla="*/ 0 w 4990911"/>
              <a:gd name="connsiteY49" fmla="*/ 6858001 h 6858001"/>
              <a:gd name="connsiteX50" fmla="*/ 0 w 4990911"/>
              <a:gd name="connsiteY50" fmla="*/ 1 h 6858001"/>
              <a:gd name="connsiteX51" fmla="*/ 3646196 w 4990911"/>
              <a:gd name="connsiteY51" fmla="*/ 1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4990911" h="6858001">
                <a:moveTo>
                  <a:pt x="3646196" y="0"/>
                </a:moveTo>
                <a:lnTo>
                  <a:pt x="4989734" y="0"/>
                </a:lnTo>
                <a:lnTo>
                  <a:pt x="4964689" y="155677"/>
                </a:lnTo>
                <a:lnTo>
                  <a:pt x="4940820" y="310668"/>
                </a:lnTo>
                <a:lnTo>
                  <a:pt x="4917456" y="466344"/>
                </a:lnTo>
                <a:lnTo>
                  <a:pt x="4897453" y="622707"/>
                </a:lnTo>
                <a:lnTo>
                  <a:pt x="4877282" y="778383"/>
                </a:lnTo>
                <a:lnTo>
                  <a:pt x="4858456" y="934746"/>
                </a:lnTo>
                <a:lnTo>
                  <a:pt x="4842320" y="1089051"/>
                </a:lnTo>
                <a:lnTo>
                  <a:pt x="4827024" y="1245413"/>
                </a:lnTo>
                <a:lnTo>
                  <a:pt x="4813072" y="1401090"/>
                </a:lnTo>
                <a:lnTo>
                  <a:pt x="4800970" y="1554023"/>
                </a:lnTo>
                <a:lnTo>
                  <a:pt x="4788867" y="1709014"/>
                </a:lnTo>
                <a:lnTo>
                  <a:pt x="4778782" y="1861947"/>
                </a:lnTo>
                <a:lnTo>
                  <a:pt x="4770882" y="2014881"/>
                </a:lnTo>
                <a:lnTo>
                  <a:pt x="4762645" y="2167128"/>
                </a:lnTo>
                <a:lnTo>
                  <a:pt x="4755754" y="2318004"/>
                </a:lnTo>
                <a:lnTo>
                  <a:pt x="4750879" y="2467509"/>
                </a:lnTo>
                <a:lnTo>
                  <a:pt x="4746677" y="2617013"/>
                </a:lnTo>
                <a:lnTo>
                  <a:pt x="4742643" y="2765146"/>
                </a:lnTo>
                <a:lnTo>
                  <a:pt x="4740794" y="2911221"/>
                </a:lnTo>
                <a:lnTo>
                  <a:pt x="4738777" y="3057297"/>
                </a:lnTo>
                <a:lnTo>
                  <a:pt x="4737768" y="3201315"/>
                </a:lnTo>
                <a:lnTo>
                  <a:pt x="4738777" y="3343961"/>
                </a:lnTo>
                <a:lnTo>
                  <a:pt x="4738777" y="3485236"/>
                </a:lnTo>
                <a:lnTo>
                  <a:pt x="4740794" y="3625139"/>
                </a:lnTo>
                <a:lnTo>
                  <a:pt x="4743819" y="3762299"/>
                </a:lnTo>
                <a:lnTo>
                  <a:pt x="4746677" y="3898087"/>
                </a:lnTo>
                <a:lnTo>
                  <a:pt x="4749871" y="4031133"/>
                </a:lnTo>
                <a:lnTo>
                  <a:pt x="4754745" y="4163492"/>
                </a:lnTo>
                <a:lnTo>
                  <a:pt x="4759956" y="4293793"/>
                </a:lnTo>
                <a:lnTo>
                  <a:pt x="4764662" y="4421352"/>
                </a:lnTo>
                <a:lnTo>
                  <a:pt x="4777942" y="4670298"/>
                </a:lnTo>
                <a:lnTo>
                  <a:pt x="4792061" y="4908956"/>
                </a:lnTo>
                <a:lnTo>
                  <a:pt x="4806853" y="5138013"/>
                </a:lnTo>
                <a:lnTo>
                  <a:pt x="4823158" y="5354726"/>
                </a:lnTo>
                <a:lnTo>
                  <a:pt x="4840135" y="5561838"/>
                </a:lnTo>
                <a:lnTo>
                  <a:pt x="4858456" y="5753862"/>
                </a:lnTo>
                <a:lnTo>
                  <a:pt x="4876442" y="5934227"/>
                </a:lnTo>
                <a:lnTo>
                  <a:pt x="4894427" y="6100191"/>
                </a:lnTo>
                <a:lnTo>
                  <a:pt x="4911404" y="6252438"/>
                </a:lnTo>
                <a:lnTo>
                  <a:pt x="4927541" y="6387541"/>
                </a:lnTo>
                <a:lnTo>
                  <a:pt x="4942837" y="6509613"/>
                </a:lnTo>
                <a:lnTo>
                  <a:pt x="4955612" y="6612483"/>
                </a:lnTo>
                <a:lnTo>
                  <a:pt x="4967714" y="6698894"/>
                </a:lnTo>
                <a:lnTo>
                  <a:pt x="4985028" y="6817538"/>
                </a:lnTo>
                <a:lnTo>
                  <a:pt x="4990911" y="6858000"/>
                </a:lnTo>
                <a:lnTo>
                  <a:pt x="4085557" y="6858000"/>
                </a:lnTo>
                <a:lnTo>
                  <a:pt x="4085557" y="6858001"/>
                </a:lnTo>
                <a:lnTo>
                  <a:pt x="0" y="6858001"/>
                </a:lnTo>
                <a:lnTo>
                  <a:pt x="0" y="1"/>
                </a:lnTo>
                <a:lnTo>
                  <a:pt x="3646196" y="1"/>
                </a:lnTo>
                <a:close/>
              </a:path>
            </a:pathLst>
          </a:cu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0BA768A8-4FED-4ED8-9E46-6BE72188EC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0ED1DB7D-759D-4B42-8CD6-61EF8EBF7708}"/>
              </a:ext>
            </a:extLst>
          </p:cNvPr>
          <p:cNvSpPr>
            <a:spLocks noGrp="1"/>
          </p:cNvSpPr>
          <p:nvPr>
            <p:ph type="title"/>
          </p:nvPr>
        </p:nvSpPr>
        <p:spPr>
          <a:xfrm>
            <a:off x="653143" y="1645920"/>
            <a:ext cx="3522879" cy="4470821"/>
          </a:xfrm>
        </p:spPr>
        <p:txBody>
          <a:bodyPr>
            <a:normAutofit/>
          </a:bodyPr>
          <a:lstStyle/>
          <a:p>
            <a:pPr algn="r"/>
            <a:r>
              <a:rPr lang="en-US" dirty="0">
                <a:solidFill>
                  <a:srgbClr val="FFFFFF"/>
                </a:solidFill>
              </a:rPr>
              <a:t>References</a:t>
            </a:r>
          </a:p>
        </p:txBody>
      </p:sp>
      <p:sp>
        <p:nvSpPr>
          <p:cNvPr id="3" name="Content Placeholder 2">
            <a:extLst>
              <a:ext uri="{FF2B5EF4-FFF2-40B4-BE49-F238E27FC236}">
                <a16:creationId xmlns:a16="http://schemas.microsoft.com/office/drawing/2014/main" id="{15CE98F8-D1D9-DE4A-8299-208B3FD83E5F}"/>
              </a:ext>
            </a:extLst>
          </p:cNvPr>
          <p:cNvSpPr>
            <a:spLocks noGrp="1"/>
          </p:cNvSpPr>
          <p:nvPr>
            <p:ph idx="1"/>
          </p:nvPr>
        </p:nvSpPr>
        <p:spPr>
          <a:xfrm>
            <a:off x="5204109" y="1143001"/>
            <a:ext cx="5919503" cy="4973740"/>
          </a:xfrm>
        </p:spPr>
        <p:txBody>
          <a:bodyPr>
            <a:normAutofit/>
          </a:bodyPr>
          <a:lstStyle/>
          <a:p>
            <a:pPr>
              <a:lnSpc>
                <a:spcPct val="120000"/>
              </a:lnSpc>
              <a:buClr>
                <a:schemeClr val="accent3">
                  <a:lumMod val="75000"/>
                </a:schemeClr>
              </a:buClr>
            </a:pPr>
            <a:r>
              <a:rPr lang="en-US" sz="1600" dirty="0"/>
              <a:t>Coronel, C. &amp; Morris, S. (2017). </a:t>
            </a:r>
            <a:r>
              <a:rPr lang="en-US" sz="1600" i="1" dirty="0">
                <a:solidFill>
                  <a:schemeClr val="accent4"/>
                </a:solidFill>
              </a:rPr>
              <a:t>Database systems: design, implementation, and management, 13th ed. </a:t>
            </a:r>
            <a:r>
              <a:rPr lang="en-US" sz="1600" dirty="0"/>
              <a:t>Boston, MS: Cengage Learning.</a:t>
            </a:r>
          </a:p>
          <a:p>
            <a:pPr>
              <a:lnSpc>
                <a:spcPct val="120000"/>
              </a:lnSpc>
              <a:buClr>
                <a:schemeClr val="accent3">
                  <a:lumMod val="75000"/>
                </a:schemeClr>
              </a:buClr>
            </a:pPr>
            <a:endParaRPr lang="en-US" sz="1600" dirty="0"/>
          </a:p>
        </p:txBody>
      </p:sp>
      <p:sp>
        <p:nvSpPr>
          <p:cNvPr id="4" name="Rectangle 3">
            <a:extLst>
              <a:ext uri="{FF2B5EF4-FFF2-40B4-BE49-F238E27FC236}">
                <a16:creationId xmlns:a16="http://schemas.microsoft.com/office/drawing/2014/main" id="{219066CF-0A4A-7D43-9D9F-DF50AC913568}"/>
              </a:ext>
            </a:extLst>
          </p:cNvPr>
          <p:cNvSpPr/>
          <p:nvPr/>
        </p:nvSpPr>
        <p:spPr>
          <a:xfrm>
            <a:off x="10152529" y="0"/>
            <a:ext cx="1210236" cy="1264024"/>
          </a:xfrm>
          <a:prstGeom prst="rect">
            <a:avLst/>
          </a:prstGeom>
          <a:solidFill>
            <a:srgbClr val="EBEB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 name="Group 4">
            <a:extLst>
              <a:ext uri="{FF2B5EF4-FFF2-40B4-BE49-F238E27FC236}">
                <a16:creationId xmlns:a16="http://schemas.microsoft.com/office/drawing/2014/main" id="{3B7FD220-3A8A-974D-AC5A-B50BD47F3776}"/>
              </a:ext>
            </a:extLst>
          </p:cNvPr>
          <p:cNvGrpSpPr/>
          <p:nvPr/>
        </p:nvGrpSpPr>
        <p:grpSpPr>
          <a:xfrm>
            <a:off x="-176022" y="5785767"/>
            <a:ext cx="4036613" cy="1000647"/>
            <a:chOff x="-176022" y="5785767"/>
            <a:chExt cx="4036613" cy="1000647"/>
          </a:xfrm>
        </p:grpSpPr>
        <p:sp>
          <p:nvSpPr>
            <p:cNvPr id="13" name="Rounded Rectangle 12">
              <a:extLst>
                <a:ext uri="{FF2B5EF4-FFF2-40B4-BE49-F238E27FC236}">
                  <a16:creationId xmlns:a16="http://schemas.microsoft.com/office/drawing/2014/main" id="{45A3CEA2-2218-5148-919E-A2D6752FA7E7}"/>
                </a:ext>
              </a:extLst>
            </p:cNvPr>
            <p:cNvSpPr/>
            <p:nvPr/>
          </p:nvSpPr>
          <p:spPr>
            <a:xfrm>
              <a:off x="-176022" y="5922534"/>
              <a:ext cx="3993749" cy="719566"/>
            </a:xfrm>
            <a:prstGeom prst="roundRect">
              <a:avLst/>
            </a:prstGeom>
            <a:solidFill>
              <a:schemeClr val="accent5">
                <a:lumMod val="5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75000"/>
                  </a:schemeClr>
                </a:solidFill>
              </a:endParaRPr>
            </a:p>
          </p:txBody>
        </p:sp>
        <p:sp>
          <p:nvSpPr>
            <p:cNvPr id="15" name="TextBox 14">
              <a:extLst>
                <a:ext uri="{FF2B5EF4-FFF2-40B4-BE49-F238E27FC236}">
                  <a16:creationId xmlns:a16="http://schemas.microsoft.com/office/drawing/2014/main" id="{BFC8DFB2-1CD5-8844-A0F1-80C7C425781F}"/>
                </a:ext>
              </a:extLst>
            </p:cNvPr>
            <p:cNvSpPr txBox="1"/>
            <p:nvPr/>
          </p:nvSpPr>
          <p:spPr>
            <a:xfrm>
              <a:off x="1215865" y="6066873"/>
              <a:ext cx="2644726" cy="430887"/>
            </a:xfrm>
            <a:prstGeom prst="rect">
              <a:avLst/>
            </a:prstGeom>
            <a:noFill/>
          </p:spPr>
          <p:txBody>
            <a:bodyPr wrap="square" rtlCol="0">
              <a:spAutoFit/>
            </a:bodyPr>
            <a:lstStyle/>
            <a:p>
              <a:r>
                <a:rPr lang="en-US" sz="1100" i="1" dirty="0">
                  <a:solidFill>
                    <a:schemeClr val="accent5">
                      <a:lumMod val="40000"/>
                      <a:lumOff val="60000"/>
                    </a:schemeClr>
                  </a:solidFill>
                  <a:latin typeface="Avenir Book" panose="02000503020000020003" pitchFamily="2" charset="0"/>
                </a:rPr>
                <a:t>Information Technology Department</a:t>
              </a:r>
            </a:p>
            <a:p>
              <a:r>
                <a:rPr lang="en-US" sz="1100" i="1" dirty="0">
                  <a:solidFill>
                    <a:schemeClr val="accent5">
                      <a:lumMod val="40000"/>
                      <a:lumOff val="60000"/>
                    </a:schemeClr>
                  </a:solidFill>
                  <a:latin typeface="Avenir Book" panose="02000503020000020003" pitchFamily="2" charset="0"/>
                </a:rPr>
                <a:t>De La Salle University</a:t>
              </a:r>
            </a:p>
          </p:txBody>
        </p:sp>
        <p:sp>
          <p:nvSpPr>
            <p:cNvPr id="16" name="Oval 15">
              <a:extLst>
                <a:ext uri="{FF2B5EF4-FFF2-40B4-BE49-F238E27FC236}">
                  <a16:creationId xmlns:a16="http://schemas.microsoft.com/office/drawing/2014/main" id="{194B7DC5-B6C6-FA43-AA07-16E0B5F27C0A}"/>
                </a:ext>
              </a:extLst>
            </p:cNvPr>
            <p:cNvSpPr/>
            <p:nvPr/>
          </p:nvSpPr>
          <p:spPr>
            <a:xfrm>
              <a:off x="216904" y="6079151"/>
              <a:ext cx="417600" cy="4176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D0A0D374-CE68-BE46-B22D-90E212DB8E18}"/>
                </a:ext>
              </a:extLst>
            </p:cNvPr>
            <p:cNvSpPr/>
            <p:nvPr/>
          </p:nvSpPr>
          <p:spPr>
            <a:xfrm>
              <a:off x="757038" y="6074899"/>
              <a:ext cx="428400" cy="4261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2">
              <a:extLst>
                <a:ext uri="{FF2B5EF4-FFF2-40B4-BE49-F238E27FC236}">
                  <a16:creationId xmlns:a16="http://schemas.microsoft.com/office/drawing/2014/main" id="{77F7AAC9-405B-B244-BCDA-F2AD68D7BED2}"/>
                </a:ext>
              </a:extLst>
            </p:cNvPr>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93631" y="5785767"/>
              <a:ext cx="1000647" cy="1000647"/>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37893749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9564"/>
    </mc:Choice>
    <mc:Fallback xmlns="">
      <p:transition spd="slow" advTm="95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p:tgtEl>
                                          <p:spTgt spid="3">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BA3DEE-F6D2-E048-83A0-75534643E9FE}"/>
              </a:ext>
            </a:extLst>
          </p:cNvPr>
          <p:cNvSpPr>
            <a:spLocks noGrp="1"/>
          </p:cNvSpPr>
          <p:nvPr>
            <p:ph type="title"/>
          </p:nvPr>
        </p:nvSpPr>
        <p:spPr/>
        <p:txBody>
          <a:bodyPr/>
          <a:lstStyle/>
          <a:p>
            <a:r>
              <a:rPr lang="en-US" sz="6000" dirty="0"/>
              <a:t>Questions?</a:t>
            </a:r>
          </a:p>
        </p:txBody>
      </p:sp>
      <p:sp>
        <p:nvSpPr>
          <p:cNvPr id="3" name="Text Placeholder 2">
            <a:extLst>
              <a:ext uri="{FF2B5EF4-FFF2-40B4-BE49-F238E27FC236}">
                <a16:creationId xmlns:a16="http://schemas.microsoft.com/office/drawing/2014/main" id="{9CDD02FF-F646-4547-A2F9-13A9D4BEFAB0}"/>
              </a:ext>
            </a:extLst>
          </p:cNvPr>
          <p:cNvSpPr>
            <a:spLocks noGrp="1"/>
          </p:cNvSpPr>
          <p:nvPr>
            <p:ph type="body" idx="1"/>
          </p:nvPr>
        </p:nvSpPr>
        <p:spPr/>
        <p:txBody>
          <a:bodyPr/>
          <a:lstStyle/>
          <a:p>
            <a:r>
              <a:rPr lang="en-US" dirty="0"/>
              <a:t>PLEASE POST YOUR QUESTIONS IN THE DISCUSSION BOARD CREATED FOR THIS TOPIC.</a:t>
            </a:r>
          </a:p>
        </p:txBody>
      </p:sp>
      <p:grpSp>
        <p:nvGrpSpPr>
          <p:cNvPr id="6" name="Group 5">
            <a:extLst>
              <a:ext uri="{FF2B5EF4-FFF2-40B4-BE49-F238E27FC236}">
                <a16:creationId xmlns:a16="http://schemas.microsoft.com/office/drawing/2014/main" id="{2C49ADE4-9833-4949-9F88-C95C9BF3580A}"/>
              </a:ext>
            </a:extLst>
          </p:cNvPr>
          <p:cNvGrpSpPr/>
          <p:nvPr/>
        </p:nvGrpSpPr>
        <p:grpSpPr>
          <a:xfrm>
            <a:off x="-176022" y="5785767"/>
            <a:ext cx="4036613" cy="1000647"/>
            <a:chOff x="-176022" y="5785767"/>
            <a:chExt cx="4036613" cy="1000647"/>
          </a:xfrm>
        </p:grpSpPr>
        <p:sp>
          <p:nvSpPr>
            <p:cNvPr id="7" name="Rounded Rectangle 6">
              <a:extLst>
                <a:ext uri="{FF2B5EF4-FFF2-40B4-BE49-F238E27FC236}">
                  <a16:creationId xmlns:a16="http://schemas.microsoft.com/office/drawing/2014/main" id="{E37F41F0-DE6E-1343-A3C9-ADBE17C5D4A8}"/>
                </a:ext>
              </a:extLst>
            </p:cNvPr>
            <p:cNvSpPr/>
            <p:nvPr/>
          </p:nvSpPr>
          <p:spPr>
            <a:xfrm>
              <a:off x="-176022" y="5922534"/>
              <a:ext cx="3993749" cy="719566"/>
            </a:xfrm>
            <a:prstGeom prst="roundRect">
              <a:avLst/>
            </a:prstGeom>
            <a:solidFill>
              <a:schemeClr val="accent5">
                <a:lumMod val="5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75000"/>
                  </a:schemeClr>
                </a:solidFill>
              </a:endParaRPr>
            </a:p>
          </p:txBody>
        </p:sp>
        <p:sp>
          <p:nvSpPr>
            <p:cNvPr id="8" name="TextBox 7">
              <a:extLst>
                <a:ext uri="{FF2B5EF4-FFF2-40B4-BE49-F238E27FC236}">
                  <a16:creationId xmlns:a16="http://schemas.microsoft.com/office/drawing/2014/main" id="{37735EAC-05A5-774F-BB48-2548F24843C0}"/>
                </a:ext>
              </a:extLst>
            </p:cNvPr>
            <p:cNvSpPr txBox="1"/>
            <p:nvPr/>
          </p:nvSpPr>
          <p:spPr>
            <a:xfrm>
              <a:off x="1215865" y="6066873"/>
              <a:ext cx="2644726" cy="430887"/>
            </a:xfrm>
            <a:prstGeom prst="rect">
              <a:avLst/>
            </a:prstGeom>
            <a:noFill/>
          </p:spPr>
          <p:txBody>
            <a:bodyPr wrap="square" rtlCol="0">
              <a:spAutoFit/>
            </a:bodyPr>
            <a:lstStyle/>
            <a:p>
              <a:r>
                <a:rPr lang="en-US" sz="1100" i="1" dirty="0">
                  <a:solidFill>
                    <a:schemeClr val="accent5">
                      <a:lumMod val="40000"/>
                      <a:lumOff val="60000"/>
                    </a:schemeClr>
                  </a:solidFill>
                  <a:latin typeface="Avenir Book" panose="02000503020000020003" pitchFamily="2" charset="0"/>
                </a:rPr>
                <a:t>Information Technology Department</a:t>
              </a:r>
            </a:p>
            <a:p>
              <a:r>
                <a:rPr lang="en-US" sz="1100" i="1" dirty="0">
                  <a:solidFill>
                    <a:schemeClr val="accent5">
                      <a:lumMod val="40000"/>
                      <a:lumOff val="60000"/>
                    </a:schemeClr>
                  </a:solidFill>
                  <a:latin typeface="Avenir Book" panose="02000503020000020003" pitchFamily="2" charset="0"/>
                </a:rPr>
                <a:t>De La Salle University</a:t>
              </a:r>
            </a:p>
          </p:txBody>
        </p:sp>
        <p:sp>
          <p:nvSpPr>
            <p:cNvPr id="9" name="Oval 8">
              <a:extLst>
                <a:ext uri="{FF2B5EF4-FFF2-40B4-BE49-F238E27FC236}">
                  <a16:creationId xmlns:a16="http://schemas.microsoft.com/office/drawing/2014/main" id="{482E8311-B9A3-8A47-B37F-335E67901312}"/>
                </a:ext>
              </a:extLst>
            </p:cNvPr>
            <p:cNvSpPr/>
            <p:nvPr/>
          </p:nvSpPr>
          <p:spPr>
            <a:xfrm>
              <a:off x="216904" y="6079151"/>
              <a:ext cx="417600" cy="4176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5EFABAC-B412-7745-AA4B-B649EC5E7971}"/>
                </a:ext>
              </a:extLst>
            </p:cNvPr>
            <p:cNvSpPr/>
            <p:nvPr/>
          </p:nvSpPr>
          <p:spPr>
            <a:xfrm>
              <a:off x="757038" y="6074899"/>
              <a:ext cx="428400" cy="426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2">
              <a:extLst>
                <a:ext uri="{FF2B5EF4-FFF2-40B4-BE49-F238E27FC236}">
                  <a16:creationId xmlns:a16="http://schemas.microsoft.com/office/drawing/2014/main" id="{A60DBEFD-79C5-9740-9ADE-63FE62BDB1E5}"/>
                </a:ext>
              </a:extLst>
            </p:cNvPr>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93631" y="5785767"/>
              <a:ext cx="1000647" cy="1000647"/>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3792345295"/>
      </p:ext>
    </p:extLst>
  </p:cSld>
  <p:clrMapOvr>
    <a:masterClrMapping/>
  </p:clrMapOvr>
  <mc:AlternateContent xmlns:mc="http://schemas.openxmlformats.org/markup-compatibility/2006" xmlns:p14="http://schemas.microsoft.com/office/powerpoint/2010/main">
    <mc:Choice Requires="p14">
      <p:transition spd="slow" p14:dur="2000" advTm="17280"/>
    </mc:Choice>
    <mc:Fallback xmlns="">
      <p:transition spd="slow" advTm="17280"/>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close up of a sign&#10;&#10;Description automatically generated">
            <a:extLst>
              <a:ext uri="{FF2B5EF4-FFF2-40B4-BE49-F238E27FC236}">
                <a16:creationId xmlns:a16="http://schemas.microsoft.com/office/drawing/2014/main" id="{77228A4B-EEA3-B14C-800D-CEE0A07326F1}"/>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1720377801"/>
      </p:ext>
    </p:extLst>
  </p:cSld>
  <p:clrMapOvr>
    <a:masterClrMapping/>
  </p:clrMapOvr>
  <mc:AlternateContent xmlns:mc="http://schemas.openxmlformats.org/markup-compatibility/2006" xmlns:p14="http://schemas.microsoft.com/office/powerpoint/2010/main">
    <mc:Choice Requires="p14">
      <p:transition spd="slow" p14:dur="2000" advTm="15135"/>
    </mc:Choice>
    <mc:Fallback xmlns="">
      <p:transition spd="slow" advTm="15135"/>
    </mc:Fallback>
  </mc:AlternateContent>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C7DAE1EF-A96A-9741-BB73-C3FCF42332D6}"/>
              </a:ext>
            </a:extLst>
          </p:cNvPr>
          <p:cNvSpPr txBox="1">
            <a:spLocks/>
          </p:cNvSpPr>
          <p:nvPr/>
        </p:nvSpPr>
        <p:spPr>
          <a:xfrm>
            <a:off x="646111" y="452718"/>
            <a:ext cx="9404723" cy="1400530"/>
          </a:xfrm>
          <a:prstGeom prst="rect">
            <a:avLst/>
          </a:prstGeom>
        </p:spPr>
        <p:txBody>
          <a:bodyPr vert="horz" lIns="91440" tIns="45720" rIns="91440" bIns="45720" rtlCol="0" anchor="t">
            <a:noAutofit/>
          </a:bodyPr>
          <a:lstStyle>
            <a:lvl1pPr algn="l" defTabSz="457200" rtl="0" eaLnBrk="1" latinLnBrk="0" hangingPunct="1">
              <a:spcBef>
                <a:spcPct val="0"/>
              </a:spcBef>
              <a:buNone/>
              <a:defRPr sz="4200" b="1" i="0" kern="1200">
                <a:solidFill>
                  <a:schemeClr val="tx2"/>
                </a:solidFill>
                <a:latin typeface="Avenir Heavy" panose="02000503020000020003" pitchFamily="2" charset="0"/>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t>File-based Systems</a:t>
            </a:r>
          </a:p>
        </p:txBody>
      </p:sp>
      <p:sp>
        <p:nvSpPr>
          <p:cNvPr id="12" name="Rectangle 11">
            <a:extLst>
              <a:ext uri="{FF2B5EF4-FFF2-40B4-BE49-F238E27FC236}">
                <a16:creationId xmlns:a16="http://schemas.microsoft.com/office/drawing/2014/main" id="{1329483F-5B22-1D45-8CF4-3C9A0427BEC2}"/>
              </a:ext>
            </a:extLst>
          </p:cNvPr>
          <p:cNvSpPr/>
          <p:nvPr/>
        </p:nvSpPr>
        <p:spPr>
          <a:xfrm>
            <a:off x="6010835" y="1988149"/>
            <a:ext cx="4572000" cy="4086748"/>
          </a:xfrm>
          <a:prstGeom prst="rect">
            <a:avLst/>
          </a:prstGeom>
          <a:solidFill>
            <a:schemeClr val="accent4">
              <a:lumMod val="60000"/>
              <a:lumOff val="4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347B68A1-F212-734C-99BC-B4D2074341E7}"/>
              </a:ext>
            </a:extLst>
          </p:cNvPr>
          <p:cNvSpPr/>
          <p:nvPr/>
        </p:nvSpPr>
        <p:spPr>
          <a:xfrm>
            <a:off x="1438838" y="1988147"/>
            <a:ext cx="4572000" cy="4086749"/>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6">
                  <a:lumMod val="50000"/>
                </a:schemeClr>
              </a:solidFill>
            </a:endParaRPr>
          </a:p>
        </p:txBody>
      </p:sp>
      <p:sp>
        <p:nvSpPr>
          <p:cNvPr id="5" name="Rounded Rectangle 4">
            <a:extLst>
              <a:ext uri="{FF2B5EF4-FFF2-40B4-BE49-F238E27FC236}">
                <a16:creationId xmlns:a16="http://schemas.microsoft.com/office/drawing/2014/main" id="{BB61C30E-F62D-584F-BEBC-D58AE3C9C3A3}"/>
              </a:ext>
            </a:extLst>
          </p:cNvPr>
          <p:cNvSpPr/>
          <p:nvPr/>
        </p:nvSpPr>
        <p:spPr>
          <a:xfrm>
            <a:off x="3203791" y="2185486"/>
            <a:ext cx="2122311" cy="1535289"/>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2800" b="1" dirty="0">
                <a:effectLst>
                  <a:outerShdw blurRad="50800" dist="38100" dir="2700000" algn="tl" rotWithShape="0">
                    <a:prstClr val="black">
                      <a:alpha val="40000"/>
                    </a:prstClr>
                  </a:outerShdw>
                </a:effectLst>
                <a:latin typeface="Avenir Light" panose="020B0402020203020204" pitchFamily="34" charset="77"/>
              </a:rPr>
              <a:t>File</a:t>
            </a:r>
          </a:p>
        </p:txBody>
      </p:sp>
      <p:sp>
        <p:nvSpPr>
          <p:cNvPr id="6" name="Rounded Rectangle 5">
            <a:extLst>
              <a:ext uri="{FF2B5EF4-FFF2-40B4-BE49-F238E27FC236}">
                <a16:creationId xmlns:a16="http://schemas.microsoft.com/office/drawing/2014/main" id="{1C9CC229-0F39-AA45-8553-F91CA6C172F9}"/>
              </a:ext>
            </a:extLst>
          </p:cNvPr>
          <p:cNvSpPr/>
          <p:nvPr/>
        </p:nvSpPr>
        <p:spPr>
          <a:xfrm>
            <a:off x="6703347" y="2185486"/>
            <a:ext cx="2534356" cy="1535289"/>
          </a:xfrm>
          <a:prstGeom prst="roundRect">
            <a:avLst/>
          </a:prstGeom>
          <a:solidFill>
            <a:schemeClr val="accent4">
              <a:lumMod val="75000"/>
            </a:schemeClr>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800" b="1" dirty="0">
                <a:effectLst>
                  <a:outerShdw blurRad="50800" dist="38100" dir="2700000" algn="tl" rotWithShape="0">
                    <a:prstClr val="black">
                      <a:alpha val="40000"/>
                    </a:prstClr>
                  </a:outerShdw>
                </a:effectLst>
                <a:latin typeface="Avenir Light" panose="020B0402020203020204" pitchFamily="34" charset="77"/>
              </a:rPr>
              <a:t>Application Software</a:t>
            </a:r>
          </a:p>
        </p:txBody>
      </p:sp>
      <p:cxnSp>
        <p:nvCxnSpPr>
          <p:cNvPr id="8" name="Straight Arrow Connector 7">
            <a:extLst>
              <a:ext uri="{FF2B5EF4-FFF2-40B4-BE49-F238E27FC236}">
                <a16:creationId xmlns:a16="http://schemas.microsoft.com/office/drawing/2014/main" id="{197D4EFE-9085-8A41-9C30-22BFD23C3DCD}"/>
              </a:ext>
            </a:extLst>
          </p:cNvPr>
          <p:cNvCxnSpPr>
            <a:stCxn id="5" idx="3"/>
            <a:endCxn id="6" idx="1"/>
          </p:cNvCxnSpPr>
          <p:nvPr/>
        </p:nvCxnSpPr>
        <p:spPr>
          <a:xfrm>
            <a:off x="5326101" y="2953130"/>
            <a:ext cx="1377246" cy="0"/>
          </a:xfrm>
          <a:prstGeom prst="straightConnector1">
            <a:avLst/>
          </a:prstGeom>
          <a:ln w="76200">
            <a:solidFill>
              <a:srgbClr val="0070C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17A1F0CE-02A6-2F4A-B0F0-BDE2FDFFDBE0}"/>
              </a:ext>
            </a:extLst>
          </p:cNvPr>
          <p:cNvSpPr txBox="1"/>
          <p:nvPr/>
        </p:nvSpPr>
        <p:spPr>
          <a:xfrm>
            <a:off x="3203791" y="4035115"/>
            <a:ext cx="2534355" cy="1785104"/>
          </a:xfrm>
          <a:prstGeom prst="rect">
            <a:avLst/>
          </a:prstGeom>
          <a:noFill/>
        </p:spPr>
        <p:txBody>
          <a:bodyPr wrap="square" rtlCol="0">
            <a:spAutoFit/>
          </a:bodyPr>
          <a:lstStyle/>
          <a:p>
            <a:r>
              <a:rPr lang="en-US" b="1" dirty="0">
                <a:solidFill>
                  <a:schemeClr val="accent6">
                    <a:lumMod val="50000"/>
                  </a:schemeClr>
                </a:solidFill>
                <a:latin typeface="Avenir Book" panose="02000503020000020003" pitchFamily="2" charset="0"/>
              </a:rPr>
              <a:t>File Types</a:t>
            </a:r>
          </a:p>
          <a:p>
            <a:r>
              <a:rPr lang="en-US" sz="1400" dirty="0">
                <a:latin typeface="Avenir Book" panose="02000503020000020003" pitchFamily="2" charset="0"/>
              </a:rPr>
              <a:t>Text File</a:t>
            </a:r>
          </a:p>
          <a:p>
            <a:r>
              <a:rPr lang="en-US" sz="1400" dirty="0">
                <a:latin typeface="Avenir Book" panose="02000503020000020003" pitchFamily="2" charset="0"/>
              </a:rPr>
              <a:t>Binary File</a:t>
            </a:r>
          </a:p>
          <a:p>
            <a:endParaRPr lang="en-US" dirty="0">
              <a:latin typeface="Avenir Book" panose="02000503020000020003" pitchFamily="2" charset="0"/>
            </a:endParaRPr>
          </a:p>
          <a:p>
            <a:r>
              <a:rPr lang="en-US" b="1" dirty="0">
                <a:solidFill>
                  <a:schemeClr val="accent6">
                    <a:lumMod val="50000"/>
                  </a:schemeClr>
                </a:solidFill>
                <a:latin typeface="Avenir Book" panose="02000503020000020003" pitchFamily="2" charset="0"/>
              </a:rPr>
              <a:t>Mode of Storing Data</a:t>
            </a:r>
          </a:p>
          <a:p>
            <a:r>
              <a:rPr lang="en-US" sz="1400" dirty="0">
                <a:latin typeface="Avenir Book" panose="02000503020000020003" pitchFamily="2" charset="0"/>
              </a:rPr>
              <a:t>One type of Record is stored in one file</a:t>
            </a:r>
          </a:p>
        </p:txBody>
      </p:sp>
      <p:sp>
        <p:nvSpPr>
          <p:cNvPr id="10" name="TextBox 9">
            <a:extLst>
              <a:ext uri="{FF2B5EF4-FFF2-40B4-BE49-F238E27FC236}">
                <a16:creationId xmlns:a16="http://schemas.microsoft.com/office/drawing/2014/main" id="{AA1A96F7-8923-4341-B62D-5BE0FB3AFD08}"/>
              </a:ext>
            </a:extLst>
          </p:cNvPr>
          <p:cNvSpPr txBox="1"/>
          <p:nvPr/>
        </p:nvSpPr>
        <p:spPr>
          <a:xfrm>
            <a:off x="6703347" y="4035116"/>
            <a:ext cx="2534356" cy="1723549"/>
          </a:xfrm>
          <a:prstGeom prst="rect">
            <a:avLst/>
          </a:prstGeom>
          <a:noFill/>
        </p:spPr>
        <p:txBody>
          <a:bodyPr wrap="square" rtlCol="0">
            <a:spAutoFit/>
          </a:bodyPr>
          <a:lstStyle/>
          <a:p>
            <a:pPr algn="r"/>
            <a:r>
              <a:rPr lang="en-US" b="1" dirty="0">
                <a:solidFill>
                  <a:schemeClr val="accent4">
                    <a:lumMod val="50000"/>
                  </a:schemeClr>
                </a:solidFill>
                <a:latin typeface="Avenir Book" panose="02000503020000020003" pitchFamily="2" charset="0"/>
              </a:rPr>
              <a:t>Coded with data management functions</a:t>
            </a:r>
          </a:p>
          <a:p>
            <a:pPr algn="r"/>
            <a:r>
              <a:rPr lang="en-US" sz="1400" dirty="0">
                <a:latin typeface="Avenir Book" panose="02000503020000020003" pitchFamily="2" charset="0"/>
              </a:rPr>
              <a:t>Collection</a:t>
            </a:r>
          </a:p>
          <a:p>
            <a:pPr algn="r"/>
            <a:r>
              <a:rPr lang="en-US" sz="1400" dirty="0">
                <a:latin typeface="Avenir Book" panose="02000503020000020003" pitchFamily="2" charset="0"/>
              </a:rPr>
              <a:t>Storage</a:t>
            </a:r>
          </a:p>
          <a:p>
            <a:pPr algn="r"/>
            <a:r>
              <a:rPr lang="en-US" sz="1400" dirty="0">
                <a:latin typeface="Avenir Book" panose="02000503020000020003" pitchFamily="2" charset="0"/>
              </a:rPr>
              <a:t>Processing (Types 1 to 4)</a:t>
            </a:r>
          </a:p>
          <a:p>
            <a:pPr algn="r"/>
            <a:r>
              <a:rPr lang="en-US" sz="1400" dirty="0">
                <a:latin typeface="Avenir Book" panose="02000503020000020003" pitchFamily="2" charset="0"/>
              </a:rPr>
              <a:t>Distribution</a:t>
            </a:r>
          </a:p>
          <a:p>
            <a:pPr algn="r"/>
            <a:r>
              <a:rPr lang="en-US" sz="1400" dirty="0">
                <a:latin typeface="Avenir Book" panose="02000503020000020003" pitchFamily="2" charset="0"/>
              </a:rPr>
              <a:t>Presentation</a:t>
            </a:r>
          </a:p>
        </p:txBody>
      </p:sp>
      <p:cxnSp>
        <p:nvCxnSpPr>
          <p:cNvPr id="14" name="Straight Connector 13">
            <a:extLst>
              <a:ext uri="{FF2B5EF4-FFF2-40B4-BE49-F238E27FC236}">
                <a16:creationId xmlns:a16="http://schemas.microsoft.com/office/drawing/2014/main" id="{C1D9018C-CDF3-2C4C-8420-87F792B44D89}"/>
              </a:ext>
            </a:extLst>
          </p:cNvPr>
          <p:cNvCxnSpPr>
            <a:cxnSpLocks/>
          </p:cNvCxnSpPr>
          <p:nvPr/>
        </p:nvCxnSpPr>
        <p:spPr>
          <a:xfrm>
            <a:off x="0" y="1613647"/>
            <a:ext cx="10582835" cy="0"/>
          </a:xfrm>
          <a:prstGeom prst="line">
            <a:avLst/>
          </a:prstGeom>
          <a:ln w="76200" cap="sq">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grpSp>
        <p:nvGrpSpPr>
          <p:cNvPr id="21" name="Group 20">
            <a:extLst>
              <a:ext uri="{FF2B5EF4-FFF2-40B4-BE49-F238E27FC236}">
                <a16:creationId xmlns:a16="http://schemas.microsoft.com/office/drawing/2014/main" id="{8700BD1E-0B02-1D44-9AE7-BDD5C2CA4506}"/>
              </a:ext>
            </a:extLst>
          </p:cNvPr>
          <p:cNvGrpSpPr/>
          <p:nvPr/>
        </p:nvGrpSpPr>
        <p:grpSpPr>
          <a:xfrm>
            <a:off x="-176022" y="5785767"/>
            <a:ext cx="4036613" cy="1000647"/>
            <a:chOff x="-176022" y="5785767"/>
            <a:chExt cx="4036613" cy="1000647"/>
          </a:xfrm>
        </p:grpSpPr>
        <p:sp>
          <p:nvSpPr>
            <p:cNvPr id="22" name="Rounded Rectangle 21">
              <a:extLst>
                <a:ext uri="{FF2B5EF4-FFF2-40B4-BE49-F238E27FC236}">
                  <a16:creationId xmlns:a16="http://schemas.microsoft.com/office/drawing/2014/main" id="{E7DB4028-075C-E84A-B125-7EBFF629D1C9}"/>
                </a:ext>
              </a:extLst>
            </p:cNvPr>
            <p:cNvSpPr/>
            <p:nvPr/>
          </p:nvSpPr>
          <p:spPr>
            <a:xfrm>
              <a:off x="-176022" y="5922534"/>
              <a:ext cx="3993749" cy="719566"/>
            </a:xfrm>
            <a:prstGeom prst="roundRect">
              <a:avLst/>
            </a:prstGeom>
            <a:solidFill>
              <a:schemeClr val="accent5">
                <a:lumMod val="5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75000"/>
                  </a:schemeClr>
                </a:solidFill>
              </a:endParaRPr>
            </a:p>
          </p:txBody>
        </p:sp>
        <p:sp>
          <p:nvSpPr>
            <p:cNvPr id="23" name="TextBox 22">
              <a:extLst>
                <a:ext uri="{FF2B5EF4-FFF2-40B4-BE49-F238E27FC236}">
                  <a16:creationId xmlns:a16="http://schemas.microsoft.com/office/drawing/2014/main" id="{83376A79-D73E-AA45-A5EB-FF07A27EC795}"/>
                </a:ext>
              </a:extLst>
            </p:cNvPr>
            <p:cNvSpPr txBox="1"/>
            <p:nvPr/>
          </p:nvSpPr>
          <p:spPr>
            <a:xfrm>
              <a:off x="1215865" y="6066873"/>
              <a:ext cx="2644726" cy="430887"/>
            </a:xfrm>
            <a:prstGeom prst="rect">
              <a:avLst/>
            </a:prstGeom>
            <a:noFill/>
          </p:spPr>
          <p:txBody>
            <a:bodyPr wrap="square" rtlCol="0">
              <a:spAutoFit/>
            </a:bodyPr>
            <a:lstStyle/>
            <a:p>
              <a:r>
                <a:rPr lang="en-US" sz="1100" i="1" dirty="0">
                  <a:solidFill>
                    <a:schemeClr val="accent5">
                      <a:lumMod val="40000"/>
                      <a:lumOff val="60000"/>
                    </a:schemeClr>
                  </a:solidFill>
                  <a:latin typeface="Avenir Book" panose="02000503020000020003" pitchFamily="2" charset="0"/>
                </a:rPr>
                <a:t>Information Technology Department</a:t>
              </a:r>
            </a:p>
            <a:p>
              <a:r>
                <a:rPr lang="en-US" sz="1100" i="1" dirty="0">
                  <a:solidFill>
                    <a:schemeClr val="accent5">
                      <a:lumMod val="40000"/>
                      <a:lumOff val="60000"/>
                    </a:schemeClr>
                  </a:solidFill>
                  <a:latin typeface="Avenir Book" panose="02000503020000020003" pitchFamily="2" charset="0"/>
                </a:rPr>
                <a:t>De La Salle University</a:t>
              </a:r>
            </a:p>
          </p:txBody>
        </p:sp>
        <p:sp>
          <p:nvSpPr>
            <p:cNvPr id="24" name="Oval 23">
              <a:extLst>
                <a:ext uri="{FF2B5EF4-FFF2-40B4-BE49-F238E27FC236}">
                  <a16:creationId xmlns:a16="http://schemas.microsoft.com/office/drawing/2014/main" id="{8A885AD4-35A7-9E49-A9FC-5F9580B2ABAF}"/>
                </a:ext>
              </a:extLst>
            </p:cNvPr>
            <p:cNvSpPr/>
            <p:nvPr/>
          </p:nvSpPr>
          <p:spPr>
            <a:xfrm>
              <a:off x="216904" y="6079151"/>
              <a:ext cx="417600" cy="4176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A98F6436-2F23-3A43-B73A-480EC0C82217}"/>
                </a:ext>
              </a:extLst>
            </p:cNvPr>
            <p:cNvSpPr/>
            <p:nvPr/>
          </p:nvSpPr>
          <p:spPr>
            <a:xfrm>
              <a:off x="757038" y="6074899"/>
              <a:ext cx="428400" cy="426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 name="Picture 2">
              <a:extLst>
                <a:ext uri="{FF2B5EF4-FFF2-40B4-BE49-F238E27FC236}">
                  <a16:creationId xmlns:a16="http://schemas.microsoft.com/office/drawing/2014/main" id="{C70966EB-B71C-A54B-98FB-9F73F101C85A}"/>
                </a:ext>
              </a:extLst>
            </p:cNvPr>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93631" y="5785767"/>
              <a:ext cx="1000647" cy="1000647"/>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5804388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9">
                                            <p:txEl>
                                              <p:pRg st="0" end="0"/>
                                            </p:txEl>
                                          </p:spTgt>
                                        </p:tgtEl>
                                        <p:attrNameLst>
                                          <p:attrName>style.visibility</p:attrName>
                                        </p:attrNameLst>
                                      </p:cBhvr>
                                      <p:to>
                                        <p:strVal val="visible"/>
                                      </p:to>
                                    </p:set>
                                    <p:animEffect transition="in" filter="fade">
                                      <p:cBhvr>
                                        <p:cTn id="20" dur="500"/>
                                        <p:tgtEl>
                                          <p:spTgt spid="9">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9">
                                            <p:txEl>
                                              <p:pRg st="1" end="1"/>
                                            </p:txEl>
                                          </p:spTgt>
                                        </p:tgtEl>
                                        <p:attrNameLst>
                                          <p:attrName>style.visibility</p:attrName>
                                        </p:attrNameLst>
                                      </p:cBhvr>
                                      <p:to>
                                        <p:strVal val="visible"/>
                                      </p:to>
                                    </p:set>
                                    <p:animEffect transition="in" filter="fade">
                                      <p:cBhvr>
                                        <p:cTn id="25" dur="500"/>
                                        <p:tgtEl>
                                          <p:spTgt spid="9">
                                            <p:txEl>
                                              <p:pRg st="1" end="1"/>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2" end="2"/>
                                            </p:txEl>
                                          </p:spTgt>
                                        </p:tgtEl>
                                        <p:attrNameLst>
                                          <p:attrName>style.visibility</p:attrName>
                                        </p:attrNameLst>
                                      </p:cBhvr>
                                      <p:to>
                                        <p:strVal val="visible"/>
                                      </p:to>
                                    </p:set>
                                    <p:animEffect transition="in" filter="fade">
                                      <p:cBhvr>
                                        <p:cTn id="30" dur="500"/>
                                        <p:tgtEl>
                                          <p:spTgt spid="9">
                                            <p:txEl>
                                              <p:pRg st="2" end="2"/>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9">
                                            <p:txEl>
                                              <p:pRg st="4" end="4"/>
                                            </p:txEl>
                                          </p:spTgt>
                                        </p:tgtEl>
                                        <p:attrNameLst>
                                          <p:attrName>style.visibility</p:attrName>
                                        </p:attrNameLst>
                                      </p:cBhvr>
                                      <p:to>
                                        <p:strVal val="visible"/>
                                      </p:to>
                                    </p:set>
                                    <p:animEffect transition="in" filter="fade">
                                      <p:cBhvr>
                                        <p:cTn id="35" dur="500"/>
                                        <p:tgtEl>
                                          <p:spTgt spid="9">
                                            <p:txEl>
                                              <p:pRg st="4" end="4"/>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9">
                                            <p:txEl>
                                              <p:pRg st="5" end="5"/>
                                            </p:txEl>
                                          </p:spTgt>
                                        </p:tgtEl>
                                        <p:attrNameLst>
                                          <p:attrName>style.visibility</p:attrName>
                                        </p:attrNameLst>
                                      </p:cBhvr>
                                      <p:to>
                                        <p:strVal val="visible"/>
                                      </p:to>
                                    </p:set>
                                    <p:animEffect transition="in" filter="fade">
                                      <p:cBhvr>
                                        <p:cTn id="40" dur="500"/>
                                        <p:tgtEl>
                                          <p:spTgt spid="9">
                                            <p:txEl>
                                              <p:pRg st="5" end="5"/>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10"/>
                                        </p:tgtEl>
                                        <p:attrNameLst>
                                          <p:attrName>style.visibility</p:attrName>
                                        </p:attrNameLst>
                                      </p:cBhvr>
                                      <p:to>
                                        <p:strVal val="visible"/>
                                      </p:to>
                                    </p:set>
                                    <p:animEffect transition="in" filter="fade">
                                      <p:cBhvr>
                                        <p:cTn id="45"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9" grpId="0" build="p" bldLvl="3"/>
      <p:bldP spid="10"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52BEFF1-896C-45B1-B02C-96A6A1BC38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0" name="Freeform 36">
            <a:extLst>
              <a:ext uri="{FF2B5EF4-FFF2-40B4-BE49-F238E27FC236}">
                <a16:creationId xmlns:a16="http://schemas.microsoft.com/office/drawing/2014/main" id="{BB237A14-61B1-4C00-A670-5D8D68A866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44637" y="0"/>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2">
              <a:alpha val="20000"/>
            </a:schemeClr>
          </a:solidFill>
          <a:ln>
            <a:noFill/>
          </a:ln>
        </p:spPr>
        <p:txBody>
          <a:bodyPr rtlCol="0" anchor="ctr"/>
          <a:lstStyle/>
          <a:p>
            <a:pPr algn="ctr"/>
            <a:endParaRPr lang="en-US"/>
          </a:p>
        </p:txBody>
      </p:sp>
      <p:sp>
        <p:nvSpPr>
          <p:cNvPr id="12" name="Freeform: Shape 11">
            <a:extLst>
              <a:ext uri="{FF2B5EF4-FFF2-40B4-BE49-F238E27FC236}">
                <a16:creationId xmlns:a16="http://schemas.microsoft.com/office/drawing/2014/main" id="{8598F259-6F54-47A3-8D13-1603D786A3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4990911" cy="6858001"/>
          </a:xfrm>
          <a:custGeom>
            <a:avLst/>
            <a:gdLst>
              <a:gd name="connsiteX0" fmla="*/ 3646196 w 4990911"/>
              <a:gd name="connsiteY0" fmla="*/ 0 h 6858001"/>
              <a:gd name="connsiteX1" fmla="*/ 4989734 w 4990911"/>
              <a:gd name="connsiteY1" fmla="*/ 0 h 6858001"/>
              <a:gd name="connsiteX2" fmla="*/ 4964689 w 4990911"/>
              <a:gd name="connsiteY2" fmla="*/ 155677 h 6858001"/>
              <a:gd name="connsiteX3" fmla="*/ 4940820 w 4990911"/>
              <a:gd name="connsiteY3" fmla="*/ 310668 h 6858001"/>
              <a:gd name="connsiteX4" fmla="*/ 4917456 w 4990911"/>
              <a:gd name="connsiteY4" fmla="*/ 466344 h 6858001"/>
              <a:gd name="connsiteX5" fmla="*/ 4897453 w 4990911"/>
              <a:gd name="connsiteY5" fmla="*/ 622707 h 6858001"/>
              <a:gd name="connsiteX6" fmla="*/ 4877282 w 4990911"/>
              <a:gd name="connsiteY6" fmla="*/ 778383 h 6858001"/>
              <a:gd name="connsiteX7" fmla="*/ 4858456 w 4990911"/>
              <a:gd name="connsiteY7" fmla="*/ 934746 h 6858001"/>
              <a:gd name="connsiteX8" fmla="*/ 4842320 w 4990911"/>
              <a:gd name="connsiteY8" fmla="*/ 1089051 h 6858001"/>
              <a:gd name="connsiteX9" fmla="*/ 4827024 w 4990911"/>
              <a:gd name="connsiteY9" fmla="*/ 1245413 h 6858001"/>
              <a:gd name="connsiteX10" fmla="*/ 4813072 w 4990911"/>
              <a:gd name="connsiteY10" fmla="*/ 1401090 h 6858001"/>
              <a:gd name="connsiteX11" fmla="*/ 4800970 w 4990911"/>
              <a:gd name="connsiteY11" fmla="*/ 1554023 h 6858001"/>
              <a:gd name="connsiteX12" fmla="*/ 4788867 w 4990911"/>
              <a:gd name="connsiteY12" fmla="*/ 1709014 h 6858001"/>
              <a:gd name="connsiteX13" fmla="*/ 4778782 w 4990911"/>
              <a:gd name="connsiteY13" fmla="*/ 1861947 h 6858001"/>
              <a:gd name="connsiteX14" fmla="*/ 4770882 w 4990911"/>
              <a:gd name="connsiteY14" fmla="*/ 2014881 h 6858001"/>
              <a:gd name="connsiteX15" fmla="*/ 4762645 w 4990911"/>
              <a:gd name="connsiteY15" fmla="*/ 2167128 h 6858001"/>
              <a:gd name="connsiteX16" fmla="*/ 4755754 w 4990911"/>
              <a:gd name="connsiteY16" fmla="*/ 2318004 h 6858001"/>
              <a:gd name="connsiteX17" fmla="*/ 4750879 w 4990911"/>
              <a:gd name="connsiteY17" fmla="*/ 2467509 h 6858001"/>
              <a:gd name="connsiteX18" fmla="*/ 4746677 w 4990911"/>
              <a:gd name="connsiteY18" fmla="*/ 2617013 h 6858001"/>
              <a:gd name="connsiteX19" fmla="*/ 4742643 w 4990911"/>
              <a:gd name="connsiteY19" fmla="*/ 2765146 h 6858001"/>
              <a:gd name="connsiteX20" fmla="*/ 4740794 w 4990911"/>
              <a:gd name="connsiteY20" fmla="*/ 2911221 h 6858001"/>
              <a:gd name="connsiteX21" fmla="*/ 4738777 w 4990911"/>
              <a:gd name="connsiteY21" fmla="*/ 3057297 h 6858001"/>
              <a:gd name="connsiteX22" fmla="*/ 4737768 w 4990911"/>
              <a:gd name="connsiteY22" fmla="*/ 3201315 h 6858001"/>
              <a:gd name="connsiteX23" fmla="*/ 4738777 w 4990911"/>
              <a:gd name="connsiteY23" fmla="*/ 3343961 h 6858001"/>
              <a:gd name="connsiteX24" fmla="*/ 4738777 w 4990911"/>
              <a:gd name="connsiteY24" fmla="*/ 3485236 h 6858001"/>
              <a:gd name="connsiteX25" fmla="*/ 4740794 w 4990911"/>
              <a:gd name="connsiteY25" fmla="*/ 3625139 h 6858001"/>
              <a:gd name="connsiteX26" fmla="*/ 4743819 w 4990911"/>
              <a:gd name="connsiteY26" fmla="*/ 3762299 h 6858001"/>
              <a:gd name="connsiteX27" fmla="*/ 4746677 w 4990911"/>
              <a:gd name="connsiteY27" fmla="*/ 3898087 h 6858001"/>
              <a:gd name="connsiteX28" fmla="*/ 4749871 w 4990911"/>
              <a:gd name="connsiteY28" fmla="*/ 4031133 h 6858001"/>
              <a:gd name="connsiteX29" fmla="*/ 4754745 w 4990911"/>
              <a:gd name="connsiteY29" fmla="*/ 4163492 h 6858001"/>
              <a:gd name="connsiteX30" fmla="*/ 4759956 w 4990911"/>
              <a:gd name="connsiteY30" fmla="*/ 4293793 h 6858001"/>
              <a:gd name="connsiteX31" fmla="*/ 4764662 w 4990911"/>
              <a:gd name="connsiteY31" fmla="*/ 4421352 h 6858001"/>
              <a:gd name="connsiteX32" fmla="*/ 4777942 w 4990911"/>
              <a:gd name="connsiteY32" fmla="*/ 4670298 h 6858001"/>
              <a:gd name="connsiteX33" fmla="*/ 4792061 w 4990911"/>
              <a:gd name="connsiteY33" fmla="*/ 4908956 h 6858001"/>
              <a:gd name="connsiteX34" fmla="*/ 4806853 w 4990911"/>
              <a:gd name="connsiteY34" fmla="*/ 5138013 h 6858001"/>
              <a:gd name="connsiteX35" fmla="*/ 4823158 w 4990911"/>
              <a:gd name="connsiteY35" fmla="*/ 5354726 h 6858001"/>
              <a:gd name="connsiteX36" fmla="*/ 4840135 w 4990911"/>
              <a:gd name="connsiteY36" fmla="*/ 5561838 h 6858001"/>
              <a:gd name="connsiteX37" fmla="*/ 4858456 w 4990911"/>
              <a:gd name="connsiteY37" fmla="*/ 5753862 h 6858001"/>
              <a:gd name="connsiteX38" fmla="*/ 4876442 w 4990911"/>
              <a:gd name="connsiteY38" fmla="*/ 5934227 h 6858001"/>
              <a:gd name="connsiteX39" fmla="*/ 4894427 w 4990911"/>
              <a:gd name="connsiteY39" fmla="*/ 6100191 h 6858001"/>
              <a:gd name="connsiteX40" fmla="*/ 4911404 w 4990911"/>
              <a:gd name="connsiteY40" fmla="*/ 6252438 h 6858001"/>
              <a:gd name="connsiteX41" fmla="*/ 4927541 w 4990911"/>
              <a:gd name="connsiteY41" fmla="*/ 6387541 h 6858001"/>
              <a:gd name="connsiteX42" fmla="*/ 4942837 w 4990911"/>
              <a:gd name="connsiteY42" fmla="*/ 6509613 h 6858001"/>
              <a:gd name="connsiteX43" fmla="*/ 4955612 w 4990911"/>
              <a:gd name="connsiteY43" fmla="*/ 6612483 h 6858001"/>
              <a:gd name="connsiteX44" fmla="*/ 4967714 w 4990911"/>
              <a:gd name="connsiteY44" fmla="*/ 6698894 h 6858001"/>
              <a:gd name="connsiteX45" fmla="*/ 4985028 w 4990911"/>
              <a:gd name="connsiteY45" fmla="*/ 6817538 h 6858001"/>
              <a:gd name="connsiteX46" fmla="*/ 4990911 w 4990911"/>
              <a:gd name="connsiteY46" fmla="*/ 6858000 h 6858001"/>
              <a:gd name="connsiteX47" fmla="*/ 4085557 w 4990911"/>
              <a:gd name="connsiteY47" fmla="*/ 6858000 h 6858001"/>
              <a:gd name="connsiteX48" fmla="*/ 4085557 w 4990911"/>
              <a:gd name="connsiteY48" fmla="*/ 6858001 h 6858001"/>
              <a:gd name="connsiteX49" fmla="*/ 0 w 4990911"/>
              <a:gd name="connsiteY49" fmla="*/ 6858001 h 6858001"/>
              <a:gd name="connsiteX50" fmla="*/ 0 w 4990911"/>
              <a:gd name="connsiteY50" fmla="*/ 1 h 6858001"/>
              <a:gd name="connsiteX51" fmla="*/ 3646196 w 4990911"/>
              <a:gd name="connsiteY51" fmla="*/ 1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4990911" h="6858001">
                <a:moveTo>
                  <a:pt x="3646196" y="0"/>
                </a:moveTo>
                <a:lnTo>
                  <a:pt x="4989734" y="0"/>
                </a:lnTo>
                <a:lnTo>
                  <a:pt x="4964689" y="155677"/>
                </a:lnTo>
                <a:lnTo>
                  <a:pt x="4940820" y="310668"/>
                </a:lnTo>
                <a:lnTo>
                  <a:pt x="4917456" y="466344"/>
                </a:lnTo>
                <a:lnTo>
                  <a:pt x="4897453" y="622707"/>
                </a:lnTo>
                <a:lnTo>
                  <a:pt x="4877282" y="778383"/>
                </a:lnTo>
                <a:lnTo>
                  <a:pt x="4858456" y="934746"/>
                </a:lnTo>
                <a:lnTo>
                  <a:pt x="4842320" y="1089051"/>
                </a:lnTo>
                <a:lnTo>
                  <a:pt x="4827024" y="1245413"/>
                </a:lnTo>
                <a:lnTo>
                  <a:pt x="4813072" y="1401090"/>
                </a:lnTo>
                <a:lnTo>
                  <a:pt x="4800970" y="1554023"/>
                </a:lnTo>
                <a:lnTo>
                  <a:pt x="4788867" y="1709014"/>
                </a:lnTo>
                <a:lnTo>
                  <a:pt x="4778782" y="1861947"/>
                </a:lnTo>
                <a:lnTo>
                  <a:pt x="4770882" y="2014881"/>
                </a:lnTo>
                <a:lnTo>
                  <a:pt x="4762645" y="2167128"/>
                </a:lnTo>
                <a:lnTo>
                  <a:pt x="4755754" y="2318004"/>
                </a:lnTo>
                <a:lnTo>
                  <a:pt x="4750879" y="2467509"/>
                </a:lnTo>
                <a:lnTo>
                  <a:pt x="4746677" y="2617013"/>
                </a:lnTo>
                <a:lnTo>
                  <a:pt x="4742643" y="2765146"/>
                </a:lnTo>
                <a:lnTo>
                  <a:pt x="4740794" y="2911221"/>
                </a:lnTo>
                <a:lnTo>
                  <a:pt x="4738777" y="3057297"/>
                </a:lnTo>
                <a:lnTo>
                  <a:pt x="4737768" y="3201315"/>
                </a:lnTo>
                <a:lnTo>
                  <a:pt x="4738777" y="3343961"/>
                </a:lnTo>
                <a:lnTo>
                  <a:pt x="4738777" y="3485236"/>
                </a:lnTo>
                <a:lnTo>
                  <a:pt x="4740794" y="3625139"/>
                </a:lnTo>
                <a:lnTo>
                  <a:pt x="4743819" y="3762299"/>
                </a:lnTo>
                <a:lnTo>
                  <a:pt x="4746677" y="3898087"/>
                </a:lnTo>
                <a:lnTo>
                  <a:pt x="4749871" y="4031133"/>
                </a:lnTo>
                <a:lnTo>
                  <a:pt x="4754745" y="4163492"/>
                </a:lnTo>
                <a:lnTo>
                  <a:pt x="4759956" y="4293793"/>
                </a:lnTo>
                <a:lnTo>
                  <a:pt x="4764662" y="4421352"/>
                </a:lnTo>
                <a:lnTo>
                  <a:pt x="4777942" y="4670298"/>
                </a:lnTo>
                <a:lnTo>
                  <a:pt x="4792061" y="4908956"/>
                </a:lnTo>
                <a:lnTo>
                  <a:pt x="4806853" y="5138013"/>
                </a:lnTo>
                <a:lnTo>
                  <a:pt x="4823158" y="5354726"/>
                </a:lnTo>
                <a:lnTo>
                  <a:pt x="4840135" y="5561838"/>
                </a:lnTo>
                <a:lnTo>
                  <a:pt x="4858456" y="5753862"/>
                </a:lnTo>
                <a:lnTo>
                  <a:pt x="4876442" y="5934227"/>
                </a:lnTo>
                <a:lnTo>
                  <a:pt x="4894427" y="6100191"/>
                </a:lnTo>
                <a:lnTo>
                  <a:pt x="4911404" y="6252438"/>
                </a:lnTo>
                <a:lnTo>
                  <a:pt x="4927541" y="6387541"/>
                </a:lnTo>
                <a:lnTo>
                  <a:pt x="4942837" y="6509613"/>
                </a:lnTo>
                <a:lnTo>
                  <a:pt x="4955612" y="6612483"/>
                </a:lnTo>
                <a:lnTo>
                  <a:pt x="4967714" y="6698894"/>
                </a:lnTo>
                <a:lnTo>
                  <a:pt x="4985028" y="6817538"/>
                </a:lnTo>
                <a:lnTo>
                  <a:pt x="4990911" y="6858000"/>
                </a:lnTo>
                <a:lnTo>
                  <a:pt x="4085557" y="6858000"/>
                </a:lnTo>
                <a:lnTo>
                  <a:pt x="4085557" y="6858001"/>
                </a:lnTo>
                <a:lnTo>
                  <a:pt x="0" y="6858001"/>
                </a:lnTo>
                <a:lnTo>
                  <a:pt x="0" y="1"/>
                </a:lnTo>
                <a:lnTo>
                  <a:pt x="3646196" y="1"/>
                </a:lnTo>
                <a:close/>
              </a:path>
            </a:pathLst>
          </a:cu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0BA768A8-4FED-4ED8-9E46-6BE72188EC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0ED1DB7D-759D-4B42-8CD6-61EF8EBF7708}"/>
              </a:ext>
            </a:extLst>
          </p:cNvPr>
          <p:cNvSpPr>
            <a:spLocks noGrp="1"/>
          </p:cNvSpPr>
          <p:nvPr>
            <p:ph type="title"/>
          </p:nvPr>
        </p:nvSpPr>
        <p:spPr>
          <a:xfrm>
            <a:off x="653143" y="1645920"/>
            <a:ext cx="3522879" cy="4470821"/>
          </a:xfrm>
        </p:spPr>
        <p:txBody>
          <a:bodyPr>
            <a:normAutofit/>
          </a:bodyPr>
          <a:lstStyle/>
          <a:p>
            <a:pPr algn="r"/>
            <a:r>
              <a:rPr lang="en-US" dirty="0">
                <a:solidFill>
                  <a:srgbClr val="FFFFFF"/>
                </a:solidFill>
              </a:rPr>
              <a:t>Data</a:t>
            </a:r>
            <a:br>
              <a:rPr lang="en-US" dirty="0">
                <a:solidFill>
                  <a:srgbClr val="FFFFFF"/>
                </a:solidFill>
              </a:rPr>
            </a:br>
            <a:r>
              <a:rPr lang="en-US" dirty="0">
                <a:solidFill>
                  <a:srgbClr val="FFFFFF"/>
                </a:solidFill>
              </a:rPr>
              <a:t>Management Lifecycle</a:t>
            </a:r>
          </a:p>
        </p:txBody>
      </p:sp>
      <p:sp>
        <p:nvSpPr>
          <p:cNvPr id="4" name="Rectangle 3">
            <a:extLst>
              <a:ext uri="{FF2B5EF4-FFF2-40B4-BE49-F238E27FC236}">
                <a16:creationId xmlns:a16="http://schemas.microsoft.com/office/drawing/2014/main" id="{219066CF-0A4A-7D43-9D9F-DF50AC913568}"/>
              </a:ext>
            </a:extLst>
          </p:cNvPr>
          <p:cNvSpPr/>
          <p:nvPr/>
        </p:nvSpPr>
        <p:spPr>
          <a:xfrm>
            <a:off x="10152529" y="0"/>
            <a:ext cx="1210236" cy="1264024"/>
          </a:xfrm>
          <a:prstGeom prst="rect">
            <a:avLst/>
          </a:prstGeom>
          <a:solidFill>
            <a:srgbClr val="EBEB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3" name="Content Placeholder 4">
            <a:extLst>
              <a:ext uri="{FF2B5EF4-FFF2-40B4-BE49-F238E27FC236}">
                <a16:creationId xmlns:a16="http://schemas.microsoft.com/office/drawing/2014/main" id="{00B0C4E7-24B4-6E4A-B73A-7A2ADFB1989C}"/>
              </a:ext>
            </a:extLst>
          </p:cNvPr>
          <p:cNvGraphicFramePr>
            <a:graphicFrameLocks noGrp="1"/>
          </p:cNvGraphicFramePr>
          <p:nvPr>
            <p:ph idx="1"/>
            <p:extLst>
              <p:ext uri="{D42A27DB-BD31-4B8C-83A1-F6EECF244321}">
                <p14:modId xmlns:p14="http://schemas.microsoft.com/office/powerpoint/2010/main" val="1542157839"/>
              </p:ext>
            </p:extLst>
          </p:nvPr>
        </p:nvGraphicFramePr>
        <p:xfrm>
          <a:off x="5271135" y="490928"/>
          <a:ext cx="6640642" cy="587614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pSp>
        <p:nvGrpSpPr>
          <p:cNvPr id="21" name="Group 20">
            <a:extLst>
              <a:ext uri="{FF2B5EF4-FFF2-40B4-BE49-F238E27FC236}">
                <a16:creationId xmlns:a16="http://schemas.microsoft.com/office/drawing/2014/main" id="{33CF9FFE-21DB-6442-9B23-0B49B030EAB4}"/>
              </a:ext>
            </a:extLst>
          </p:cNvPr>
          <p:cNvGrpSpPr/>
          <p:nvPr/>
        </p:nvGrpSpPr>
        <p:grpSpPr>
          <a:xfrm>
            <a:off x="-176022" y="5785767"/>
            <a:ext cx="4036613" cy="1000647"/>
            <a:chOff x="-176022" y="5785767"/>
            <a:chExt cx="4036613" cy="1000647"/>
          </a:xfrm>
        </p:grpSpPr>
        <p:sp>
          <p:nvSpPr>
            <p:cNvPr id="22" name="Rounded Rectangle 21">
              <a:extLst>
                <a:ext uri="{FF2B5EF4-FFF2-40B4-BE49-F238E27FC236}">
                  <a16:creationId xmlns:a16="http://schemas.microsoft.com/office/drawing/2014/main" id="{6CA8663C-1C88-AE40-9D3F-B4056B67E0D6}"/>
                </a:ext>
              </a:extLst>
            </p:cNvPr>
            <p:cNvSpPr/>
            <p:nvPr/>
          </p:nvSpPr>
          <p:spPr>
            <a:xfrm>
              <a:off x="-176022" y="5922534"/>
              <a:ext cx="3993749" cy="719566"/>
            </a:xfrm>
            <a:prstGeom prst="roundRect">
              <a:avLst/>
            </a:prstGeom>
            <a:solidFill>
              <a:schemeClr val="accent5">
                <a:lumMod val="5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75000"/>
                  </a:schemeClr>
                </a:solidFill>
              </a:endParaRPr>
            </a:p>
          </p:txBody>
        </p:sp>
        <p:sp>
          <p:nvSpPr>
            <p:cNvPr id="23" name="TextBox 22">
              <a:extLst>
                <a:ext uri="{FF2B5EF4-FFF2-40B4-BE49-F238E27FC236}">
                  <a16:creationId xmlns:a16="http://schemas.microsoft.com/office/drawing/2014/main" id="{158773B4-6E3E-7649-8B8A-E742B7AAA077}"/>
                </a:ext>
              </a:extLst>
            </p:cNvPr>
            <p:cNvSpPr txBox="1"/>
            <p:nvPr/>
          </p:nvSpPr>
          <p:spPr>
            <a:xfrm>
              <a:off x="1215865" y="6066873"/>
              <a:ext cx="2644726" cy="430887"/>
            </a:xfrm>
            <a:prstGeom prst="rect">
              <a:avLst/>
            </a:prstGeom>
            <a:noFill/>
          </p:spPr>
          <p:txBody>
            <a:bodyPr wrap="square" rtlCol="0">
              <a:spAutoFit/>
            </a:bodyPr>
            <a:lstStyle/>
            <a:p>
              <a:r>
                <a:rPr lang="en-US" sz="1100" i="1" dirty="0">
                  <a:solidFill>
                    <a:schemeClr val="accent5">
                      <a:lumMod val="40000"/>
                      <a:lumOff val="60000"/>
                    </a:schemeClr>
                  </a:solidFill>
                  <a:latin typeface="Avenir Book" panose="02000503020000020003" pitchFamily="2" charset="0"/>
                </a:rPr>
                <a:t>Information Technology Department</a:t>
              </a:r>
            </a:p>
            <a:p>
              <a:r>
                <a:rPr lang="en-US" sz="1100" i="1" dirty="0">
                  <a:solidFill>
                    <a:schemeClr val="accent5">
                      <a:lumMod val="40000"/>
                      <a:lumOff val="60000"/>
                    </a:schemeClr>
                  </a:solidFill>
                  <a:latin typeface="Avenir Book" panose="02000503020000020003" pitchFamily="2" charset="0"/>
                </a:rPr>
                <a:t>De La Salle University</a:t>
              </a:r>
            </a:p>
          </p:txBody>
        </p:sp>
        <p:sp>
          <p:nvSpPr>
            <p:cNvPr id="24" name="Oval 23">
              <a:extLst>
                <a:ext uri="{FF2B5EF4-FFF2-40B4-BE49-F238E27FC236}">
                  <a16:creationId xmlns:a16="http://schemas.microsoft.com/office/drawing/2014/main" id="{F9D565A4-A779-1943-B8DB-DA200575AF74}"/>
                </a:ext>
              </a:extLst>
            </p:cNvPr>
            <p:cNvSpPr/>
            <p:nvPr/>
          </p:nvSpPr>
          <p:spPr>
            <a:xfrm>
              <a:off x="216904" y="6079151"/>
              <a:ext cx="417600" cy="4176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3CC65146-4876-0840-BF2A-3744189380EC}"/>
                </a:ext>
              </a:extLst>
            </p:cNvPr>
            <p:cNvSpPr/>
            <p:nvPr/>
          </p:nvSpPr>
          <p:spPr>
            <a:xfrm>
              <a:off x="757038" y="6074899"/>
              <a:ext cx="428400" cy="4261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 name="Picture 2">
              <a:extLst>
                <a:ext uri="{FF2B5EF4-FFF2-40B4-BE49-F238E27FC236}">
                  <a16:creationId xmlns:a16="http://schemas.microsoft.com/office/drawing/2014/main" id="{562E3B7E-7237-4446-BF6A-911C40B52BA5}"/>
                </a:ext>
              </a:extLst>
            </p:cNvPr>
            <p:cNvPicPr>
              <a:picLocks noChangeAspect="1" noChangeArrowheads="1"/>
            </p:cNvPicPr>
            <p:nvPr/>
          </p:nvPicPr>
          <p:blipFill>
            <a:blip r:embed="rId9">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93631" y="5785767"/>
              <a:ext cx="1000647" cy="1000647"/>
            </a:xfrm>
            <a:prstGeom prst="rect">
              <a:avLst/>
            </a:prstGeom>
            <a:noFill/>
            <a:extLst>
              <a:ext uri="{909E8E84-426E-40DD-AFC4-6F175D3DCCD1}">
                <a14:hiddenFill xmlns:a14="http://schemas.microsoft.com/office/drawing/2010/main">
                  <a:solidFill>
                    <a:srgbClr val="FFFFFF"/>
                  </a:solidFill>
                </a14:hiddenFill>
              </a:ext>
            </a:extLst>
          </p:spPr>
        </p:pic>
      </p:grpSp>
    </p:spTree>
    <p:custDataLst>
      <p:tags r:id="rId1"/>
    </p:custDataLst>
    <p:extLst>
      <p:ext uri="{BB962C8B-B14F-4D97-AF65-F5344CB8AC3E}">
        <p14:creationId xmlns:p14="http://schemas.microsoft.com/office/powerpoint/2010/main" val="415021109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18997"/>
    </mc:Choice>
    <mc:Fallback xmlns="">
      <p:transition spd="slow" advTm="18997"/>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graphicEl>
                                              <a:dgm id="{69FBAC67-8356-6E49-A31C-5C2585E5988B}"/>
                                            </p:graphicEl>
                                          </p:spTgt>
                                        </p:tgtEl>
                                        <p:attrNameLst>
                                          <p:attrName>style.visibility</p:attrName>
                                        </p:attrNameLst>
                                      </p:cBhvr>
                                      <p:to>
                                        <p:strVal val="visible"/>
                                      </p:to>
                                    </p:set>
                                    <p:animEffect transition="in" filter="fade">
                                      <p:cBhvr>
                                        <p:cTn id="7" dur="500"/>
                                        <p:tgtEl>
                                          <p:spTgt spid="13">
                                            <p:graphicEl>
                                              <a:dgm id="{69FBAC67-8356-6E49-A31C-5C2585E5988B}"/>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3">
                                            <p:graphicEl>
                                              <a:dgm id="{3CB111A9-7798-954F-ACAB-DFDE657CFFED}"/>
                                            </p:graphicEl>
                                          </p:spTgt>
                                        </p:tgtEl>
                                        <p:attrNameLst>
                                          <p:attrName>style.visibility</p:attrName>
                                        </p:attrNameLst>
                                      </p:cBhvr>
                                      <p:to>
                                        <p:strVal val="visible"/>
                                      </p:to>
                                    </p:set>
                                    <p:animEffect transition="in" filter="fade">
                                      <p:cBhvr>
                                        <p:cTn id="12" dur="500"/>
                                        <p:tgtEl>
                                          <p:spTgt spid="13">
                                            <p:graphicEl>
                                              <a:dgm id="{3CB111A9-7798-954F-ACAB-DFDE657CFFED}"/>
                                            </p:graphic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3">
                                            <p:graphicEl>
                                              <a:dgm id="{C56B4975-4953-4E47-87E1-505A84777A9A}"/>
                                            </p:graphicEl>
                                          </p:spTgt>
                                        </p:tgtEl>
                                        <p:attrNameLst>
                                          <p:attrName>style.visibility</p:attrName>
                                        </p:attrNameLst>
                                      </p:cBhvr>
                                      <p:to>
                                        <p:strVal val="visible"/>
                                      </p:to>
                                    </p:set>
                                    <p:animEffect transition="in" filter="fade">
                                      <p:cBhvr>
                                        <p:cTn id="15" dur="500"/>
                                        <p:tgtEl>
                                          <p:spTgt spid="13">
                                            <p:graphicEl>
                                              <a:dgm id="{C56B4975-4953-4E47-87E1-505A84777A9A}"/>
                                            </p:graphic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3">
                                            <p:graphicEl>
                                              <a:dgm id="{CC21E0B7-12F5-5646-ADEF-8783F921133F}"/>
                                            </p:graphicEl>
                                          </p:spTgt>
                                        </p:tgtEl>
                                        <p:attrNameLst>
                                          <p:attrName>style.visibility</p:attrName>
                                        </p:attrNameLst>
                                      </p:cBhvr>
                                      <p:to>
                                        <p:strVal val="visible"/>
                                      </p:to>
                                    </p:set>
                                    <p:animEffect transition="in" filter="fade">
                                      <p:cBhvr>
                                        <p:cTn id="20" dur="500"/>
                                        <p:tgtEl>
                                          <p:spTgt spid="13">
                                            <p:graphicEl>
                                              <a:dgm id="{CC21E0B7-12F5-5646-ADEF-8783F921133F}"/>
                                            </p:graphic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3">
                                            <p:graphicEl>
                                              <a:dgm id="{99FA1D14-509F-934C-A626-36E894A444B6}"/>
                                            </p:graphicEl>
                                          </p:spTgt>
                                        </p:tgtEl>
                                        <p:attrNameLst>
                                          <p:attrName>style.visibility</p:attrName>
                                        </p:attrNameLst>
                                      </p:cBhvr>
                                      <p:to>
                                        <p:strVal val="visible"/>
                                      </p:to>
                                    </p:set>
                                    <p:animEffect transition="in" filter="fade">
                                      <p:cBhvr>
                                        <p:cTn id="23" dur="500"/>
                                        <p:tgtEl>
                                          <p:spTgt spid="13">
                                            <p:graphicEl>
                                              <a:dgm id="{99FA1D14-509F-934C-A626-36E894A444B6}"/>
                                            </p:graphic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13">
                                            <p:graphicEl>
                                              <a:dgm id="{46E3D4A7-EE09-3642-9C0F-1FA8BFCEBFEE}"/>
                                            </p:graphicEl>
                                          </p:spTgt>
                                        </p:tgtEl>
                                        <p:attrNameLst>
                                          <p:attrName>style.visibility</p:attrName>
                                        </p:attrNameLst>
                                      </p:cBhvr>
                                      <p:to>
                                        <p:strVal val="visible"/>
                                      </p:to>
                                    </p:set>
                                    <p:animEffect transition="in" filter="fade">
                                      <p:cBhvr>
                                        <p:cTn id="28" dur="500"/>
                                        <p:tgtEl>
                                          <p:spTgt spid="13">
                                            <p:graphicEl>
                                              <a:dgm id="{46E3D4A7-EE09-3642-9C0F-1FA8BFCEBFEE}"/>
                                            </p:graphic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3">
                                            <p:graphicEl>
                                              <a:dgm id="{652D7BC2-2A66-5B48-91B7-0C9A46A9D8A5}"/>
                                            </p:graphicEl>
                                          </p:spTgt>
                                        </p:tgtEl>
                                        <p:attrNameLst>
                                          <p:attrName>style.visibility</p:attrName>
                                        </p:attrNameLst>
                                      </p:cBhvr>
                                      <p:to>
                                        <p:strVal val="visible"/>
                                      </p:to>
                                    </p:set>
                                    <p:animEffect transition="in" filter="fade">
                                      <p:cBhvr>
                                        <p:cTn id="31" dur="500"/>
                                        <p:tgtEl>
                                          <p:spTgt spid="13">
                                            <p:graphicEl>
                                              <a:dgm id="{652D7BC2-2A66-5B48-91B7-0C9A46A9D8A5}"/>
                                            </p:graphic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13">
                                            <p:graphicEl>
                                              <a:dgm id="{83979A32-4E37-8A43-B6B9-0C1B1CCBBA83}"/>
                                            </p:graphicEl>
                                          </p:spTgt>
                                        </p:tgtEl>
                                        <p:attrNameLst>
                                          <p:attrName>style.visibility</p:attrName>
                                        </p:attrNameLst>
                                      </p:cBhvr>
                                      <p:to>
                                        <p:strVal val="visible"/>
                                      </p:to>
                                    </p:set>
                                    <p:animEffect transition="in" filter="fade">
                                      <p:cBhvr>
                                        <p:cTn id="36" dur="500"/>
                                        <p:tgtEl>
                                          <p:spTgt spid="13">
                                            <p:graphicEl>
                                              <a:dgm id="{83979A32-4E37-8A43-B6B9-0C1B1CCBBA83}"/>
                                            </p:graphic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13">
                                            <p:graphicEl>
                                              <a:dgm id="{7EF36FE2-3968-BA4E-A397-4690CEF3D505}"/>
                                            </p:graphicEl>
                                          </p:spTgt>
                                        </p:tgtEl>
                                        <p:attrNameLst>
                                          <p:attrName>style.visibility</p:attrName>
                                        </p:attrNameLst>
                                      </p:cBhvr>
                                      <p:to>
                                        <p:strVal val="visible"/>
                                      </p:to>
                                    </p:set>
                                    <p:animEffect transition="in" filter="fade">
                                      <p:cBhvr>
                                        <p:cTn id="39" dur="500"/>
                                        <p:tgtEl>
                                          <p:spTgt spid="13">
                                            <p:graphicEl>
                                              <a:dgm id="{7EF36FE2-3968-BA4E-A397-4690CEF3D505}"/>
                                            </p:graphic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13">
                                            <p:graphicEl>
                                              <a:dgm id="{FAF18659-A8D6-3440-8870-F54999FBBDF3}"/>
                                            </p:graphicEl>
                                          </p:spTgt>
                                        </p:tgtEl>
                                        <p:attrNameLst>
                                          <p:attrName>style.visibility</p:attrName>
                                        </p:attrNameLst>
                                      </p:cBhvr>
                                      <p:to>
                                        <p:strVal val="visible"/>
                                      </p:to>
                                    </p:set>
                                    <p:animEffect transition="in" filter="fade">
                                      <p:cBhvr>
                                        <p:cTn id="42" dur="500"/>
                                        <p:tgtEl>
                                          <p:spTgt spid="13">
                                            <p:graphicEl>
                                              <a:dgm id="{FAF18659-A8D6-3440-8870-F54999FBBDF3}"/>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3" grpId="0">
        <p:bldSub>
          <a:bldDgm bld="one"/>
        </p:bldSub>
      </p:bldGraphic>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74CD14DB-BB81-479F-A1FC-1C75640E9F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1" name="Rectangle 20">
            <a:extLst>
              <a:ext uri="{FF2B5EF4-FFF2-40B4-BE49-F238E27FC236}">
                <a16:creationId xmlns:a16="http://schemas.microsoft.com/office/drawing/2014/main" id="{C943A91B-7CA7-4592-A975-73B1BF8C4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3" name="Freeform 7">
            <a:extLst>
              <a:ext uri="{FF2B5EF4-FFF2-40B4-BE49-F238E27FC236}">
                <a16:creationId xmlns:a16="http://schemas.microsoft.com/office/drawing/2014/main" id="{EC471314-E46A-414B-8D91-74880E84F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 useBgFill="1">
        <p:nvSpPr>
          <p:cNvPr id="25" name="Freeform: Shape 24">
            <a:extLst>
              <a:ext uri="{FF2B5EF4-FFF2-40B4-BE49-F238E27FC236}">
                <a16:creationId xmlns:a16="http://schemas.microsoft.com/office/drawing/2014/main" id="{6A681326-1C9D-44A3-A627-3871BDAE41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2" name="Title 1">
            <a:extLst>
              <a:ext uri="{FF2B5EF4-FFF2-40B4-BE49-F238E27FC236}">
                <a16:creationId xmlns:a16="http://schemas.microsoft.com/office/drawing/2014/main" id="{F0DEE976-E94D-D245-857E-6FDFCE93F87E}"/>
              </a:ext>
            </a:extLst>
          </p:cNvPr>
          <p:cNvSpPr>
            <a:spLocks noGrp="1"/>
          </p:cNvSpPr>
          <p:nvPr>
            <p:ph type="title"/>
          </p:nvPr>
        </p:nvSpPr>
        <p:spPr>
          <a:xfrm>
            <a:off x="1103312" y="452718"/>
            <a:ext cx="8947522" cy="1400530"/>
          </a:xfrm>
        </p:spPr>
        <p:txBody>
          <a:bodyPr anchor="ctr">
            <a:normAutofit/>
          </a:bodyPr>
          <a:lstStyle/>
          <a:p>
            <a:r>
              <a:rPr lang="en-US" dirty="0">
                <a:solidFill>
                  <a:srgbClr val="FFFFFF"/>
                </a:solidFill>
              </a:rPr>
              <a:t>Data Processing</a:t>
            </a:r>
          </a:p>
        </p:txBody>
      </p:sp>
      <p:sp>
        <p:nvSpPr>
          <p:cNvPr id="5" name="Rectangle 4">
            <a:extLst>
              <a:ext uri="{FF2B5EF4-FFF2-40B4-BE49-F238E27FC236}">
                <a16:creationId xmlns:a16="http://schemas.microsoft.com/office/drawing/2014/main" id="{952A457E-FC6E-184D-B7D4-FFA4D04138F1}"/>
              </a:ext>
            </a:extLst>
          </p:cNvPr>
          <p:cNvSpPr/>
          <p:nvPr/>
        </p:nvSpPr>
        <p:spPr>
          <a:xfrm>
            <a:off x="10437812" y="-1"/>
            <a:ext cx="685800" cy="1143001"/>
          </a:xfrm>
          <a:prstGeom prst="rect">
            <a:avLst/>
          </a:prstGeom>
          <a:solidFill>
            <a:schemeClr val="accent3">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2" name="Diagram 11">
            <a:extLst>
              <a:ext uri="{FF2B5EF4-FFF2-40B4-BE49-F238E27FC236}">
                <a16:creationId xmlns:a16="http://schemas.microsoft.com/office/drawing/2014/main" id="{901818E9-58DC-D946-8370-6BBFF57DA045}"/>
              </a:ext>
            </a:extLst>
          </p:cNvPr>
          <p:cNvGraphicFramePr/>
          <p:nvPr>
            <p:extLst>
              <p:ext uri="{D42A27DB-BD31-4B8C-83A1-F6EECF244321}">
                <p14:modId xmlns:p14="http://schemas.microsoft.com/office/powerpoint/2010/main" val="2255453369"/>
              </p:ext>
            </p:extLst>
          </p:nvPr>
        </p:nvGraphicFramePr>
        <p:xfrm>
          <a:off x="1841951" y="2541955"/>
          <a:ext cx="8508098" cy="328734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pSp>
        <p:nvGrpSpPr>
          <p:cNvPr id="17" name="Group 16">
            <a:extLst>
              <a:ext uri="{FF2B5EF4-FFF2-40B4-BE49-F238E27FC236}">
                <a16:creationId xmlns:a16="http://schemas.microsoft.com/office/drawing/2014/main" id="{997CE9C7-BACB-694A-B26A-9496824F327C}"/>
              </a:ext>
            </a:extLst>
          </p:cNvPr>
          <p:cNvGrpSpPr/>
          <p:nvPr/>
        </p:nvGrpSpPr>
        <p:grpSpPr>
          <a:xfrm>
            <a:off x="-176022" y="5785767"/>
            <a:ext cx="4036613" cy="1000647"/>
            <a:chOff x="-176022" y="5785767"/>
            <a:chExt cx="4036613" cy="1000647"/>
          </a:xfrm>
        </p:grpSpPr>
        <p:sp>
          <p:nvSpPr>
            <p:cNvPr id="18" name="Rounded Rectangle 17">
              <a:extLst>
                <a:ext uri="{FF2B5EF4-FFF2-40B4-BE49-F238E27FC236}">
                  <a16:creationId xmlns:a16="http://schemas.microsoft.com/office/drawing/2014/main" id="{B110AD50-2F18-9A47-9886-E379DCE17B85}"/>
                </a:ext>
              </a:extLst>
            </p:cNvPr>
            <p:cNvSpPr/>
            <p:nvPr/>
          </p:nvSpPr>
          <p:spPr>
            <a:xfrm>
              <a:off x="-176022" y="5922534"/>
              <a:ext cx="3993749" cy="719566"/>
            </a:xfrm>
            <a:prstGeom prst="roundRect">
              <a:avLst/>
            </a:prstGeom>
            <a:solidFill>
              <a:schemeClr val="accent5">
                <a:lumMod val="5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75000"/>
                  </a:schemeClr>
                </a:solidFill>
              </a:endParaRPr>
            </a:p>
          </p:txBody>
        </p:sp>
        <p:sp>
          <p:nvSpPr>
            <p:cNvPr id="20" name="TextBox 19">
              <a:extLst>
                <a:ext uri="{FF2B5EF4-FFF2-40B4-BE49-F238E27FC236}">
                  <a16:creationId xmlns:a16="http://schemas.microsoft.com/office/drawing/2014/main" id="{04FA2B83-341B-2B47-AEC1-39F7943FCE34}"/>
                </a:ext>
              </a:extLst>
            </p:cNvPr>
            <p:cNvSpPr txBox="1"/>
            <p:nvPr/>
          </p:nvSpPr>
          <p:spPr>
            <a:xfrm>
              <a:off x="1215865" y="6066873"/>
              <a:ext cx="2644726" cy="430887"/>
            </a:xfrm>
            <a:prstGeom prst="rect">
              <a:avLst/>
            </a:prstGeom>
            <a:noFill/>
          </p:spPr>
          <p:txBody>
            <a:bodyPr wrap="square" rtlCol="0">
              <a:spAutoFit/>
            </a:bodyPr>
            <a:lstStyle/>
            <a:p>
              <a:r>
                <a:rPr lang="en-US" sz="1100" i="1" dirty="0">
                  <a:solidFill>
                    <a:schemeClr val="accent5">
                      <a:lumMod val="40000"/>
                      <a:lumOff val="60000"/>
                    </a:schemeClr>
                  </a:solidFill>
                  <a:latin typeface="Avenir Book" panose="02000503020000020003" pitchFamily="2" charset="0"/>
                </a:rPr>
                <a:t>Information Technology Department</a:t>
              </a:r>
            </a:p>
            <a:p>
              <a:r>
                <a:rPr lang="en-US" sz="1100" i="1" dirty="0">
                  <a:solidFill>
                    <a:schemeClr val="accent5">
                      <a:lumMod val="40000"/>
                      <a:lumOff val="60000"/>
                    </a:schemeClr>
                  </a:solidFill>
                  <a:latin typeface="Avenir Book" panose="02000503020000020003" pitchFamily="2" charset="0"/>
                </a:rPr>
                <a:t>De La Salle University</a:t>
              </a:r>
            </a:p>
          </p:txBody>
        </p:sp>
        <p:sp>
          <p:nvSpPr>
            <p:cNvPr id="22" name="Oval 21">
              <a:extLst>
                <a:ext uri="{FF2B5EF4-FFF2-40B4-BE49-F238E27FC236}">
                  <a16:creationId xmlns:a16="http://schemas.microsoft.com/office/drawing/2014/main" id="{EAB5B850-9836-7E4B-B353-E3070E3AA69A}"/>
                </a:ext>
              </a:extLst>
            </p:cNvPr>
            <p:cNvSpPr/>
            <p:nvPr/>
          </p:nvSpPr>
          <p:spPr>
            <a:xfrm>
              <a:off x="216904" y="6079151"/>
              <a:ext cx="417600" cy="4176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162E325D-3C59-2340-920E-33F98D41AFDE}"/>
                </a:ext>
              </a:extLst>
            </p:cNvPr>
            <p:cNvSpPr/>
            <p:nvPr/>
          </p:nvSpPr>
          <p:spPr>
            <a:xfrm>
              <a:off x="757038" y="6074899"/>
              <a:ext cx="428400" cy="4261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 name="Picture 2">
              <a:extLst>
                <a:ext uri="{FF2B5EF4-FFF2-40B4-BE49-F238E27FC236}">
                  <a16:creationId xmlns:a16="http://schemas.microsoft.com/office/drawing/2014/main" id="{0B4C24BC-9770-D048-8C95-50068A83D0EB}"/>
                </a:ext>
              </a:extLst>
            </p:cNvPr>
            <p:cNvPicPr>
              <a:picLocks noChangeAspect="1" noChangeArrowheads="1"/>
            </p:cNvPicPr>
            <p:nvPr/>
          </p:nvPicPr>
          <p:blipFill>
            <a:blip r:embed="rId9">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93631" y="5785767"/>
              <a:ext cx="1000647" cy="1000647"/>
            </a:xfrm>
            <a:prstGeom prst="rect">
              <a:avLst/>
            </a:prstGeom>
            <a:noFill/>
            <a:extLst>
              <a:ext uri="{909E8E84-426E-40DD-AFC4-6F175D3DCCD1}">
                <a14:hiddenFill xmlns:a14="http://schemas.microsoft.com/office/drawing/2010/main">
                  <a:solidFill>
                    <a:srgbClr val="FFFFFF"/>
                  </a:solidFill>
                </a14:hiddenFill>
              </a:ext>
            </a:extLst>
          </p:spPr>
        </p:pic>
      </p:grpSp>
    </p:spTree>
    <p:custDataLst>
      <p:tags r:id="rId1"/>
    </p:custDataLst>
    <p:extLst>
      <p:ext uri="{BB962C8B-B14F-4D97-AF65-F5344CB8AC3E}">
        <p14:creationId xmlns:p14="http://schemas.microsoft.com/office/powerpoint/2010/main" val="17240344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24910"/>
    </mc:Choice>
    <mc:Fallback xmlns="">
      <p:transition spd="slow" advTm="2491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1" fill="hold" grpId="0" nodeType="clickEffect">
                                  <p:stCondLst>
                                    <p:cond delay="0"/>
                                  </p:stCondLst>
                                  <p:childTnLst>
                                    <p:set>
                                      <p:cBhvr>
                                        <p:cTn id="6" dur="1" fill="hold">
                                          <p:stCondLst>
                                            <p:cond delay="0"/>
                                          </p:stCondLst>
                                        </p:cTn>
                                        <p:tgtEl>
                                          <p:spTgt spid="12">
                                            <p:graphicEl>
                                              <a:dgm id="{2FC7B47A-5DD3-9D45-B0D7-763E4D67D605}"/>
                                            </p:graphicEl>
                                          </p:spTgt>
                                        </p:tgtEl>
                                        <p:attrNameLst>
                                          <p:attrName>style.visibility</p:attrName>
                                        </p:attrNameLst>
                                      </p:cBhvr>
                                      <p:to>
                                        <p:strVal val="visible"/>
                                      </p:to>
                                    </p:set>
                                    <p:anim calcmode="lin" valueType="num">
                                      <p:cBhvr additive="base">
                                        <p:cTn id="7" dur="500"/>
                                        <p:tgtEl>
                                          <p:spTgt spid="12">
                                            <p:graphicEl>
                                              <a:dgm id="{2FC7B47A-5DD3-9D45-B0D7-763E4D67D605}"/>
                                            </p:graphicEl>
                                          </p:spTgt>
                                        </p:tgtEl>
                                        <p:attrNameLst>
                                          <p:attrName>ppt_y</p:attrName>
                                        </p:attrNameLst>
                                      </p:cBhvr>
                                      <p:tavLst>
                                        <p:tav tm="0">
                                          <p:val>
                                            <p:strVal val="#ppt_y-#ppt_h*1.125000"/>
                                          </p:val>
                                        </p:tav>
                                        <p:tav tm="100000">
                                          <p:val>
                                            <p:strVal val="#ppt_y"/>
                                          </p:val>
                                        </p:tav>
                                      </p:tavLst>
                                    </p:anim>
                                    <p:animEffect transition="in" filter="wipe(down)">
                                      <p:cBhvr>
                                        <p:cTn id="8" dur="500"/>
                                        <p:tgtEl>
                                          <p:spTgt spid="12">
                                            <p:graphicEl>
                                              <a:dgm id="{2FC7B47A-5DD3-9D45-B0D7-763E4D67D605}"/>
                                            </p:graphicEl>
                                          </p:spTgt>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1" fill="hold" grpId="0" nodeType="clickEffect">
                                  <p:stCondLst>
                                    <p:cond delay="0"/>
                                  </p:stCondLst>
                                  <p:childTnLst>
                                    <p:set>
                                      <p:cBhvr>
                                        <p:cTn id="12" dur="1" fill="hold">
                                          <p:stCondLst>
                                            <p:cond delay="0"/>
                                          </p:stCondLst>
                                        </p:cTn>
                                        <p:tgtEl>
                                          <p:spTgt spid="12">
                                            <p:graphicEl>
                                              <a:dgm id="{C51F531F-B881-8A42-BDBC-6D1F2214ABF3}"/>
                                            </p:graphicEl>
                                          </p:spTgt>
                                        </p:tgtEl>
                                        <p:attrNameLst>
                                          <p:attrName>style.visibility</p:attrName>
                                        </p:attrNameLst>
                                      </p:cBhvr>
                                      <p:to>
                                        <p:strVal val="visible"/>
                                      </p:to>
                                    </p:set>
                                    <p:anim calcmode="lin" valueType="num">
                                      <p:cBhvr additive="base">
                                        <p:cTn id="13" dur="500"/>
                                        <p:tgtEl>
                                          <p:spTgt spid="12">
                                            <p:graphicEl>
                                              <a:dgm id="{C51F531F-B881-8A42-BDBC-6D1F2214ABF3}"/>
                                            </p:graphicEl>
                                          </p:spTgt>
                                        </p:tgtEl>
                                        <p:attrNameLst>
                                          <p:attrName>ppt_y</p:attrName>
                                        </p:attrNameLst>
                                      </p:cBhvr>
                                      <p:tavLst>
                                        <p:tav tm="0">
                                          <p:val>
                                            <p:strVal val="#ppt_y-#ppt_h*1.125000"/>
                                          </p:val>
                                        </p:tav>
                                        <p:tav tm="100000">
                                          <p:val>
                                            <p:strVal val="#ppt_y"/>
                                          </p:val>
                                        </p:tav>
                                      </p:tavLst>
                                    </p:anim>
                                    <p:animEffect transition="in" filter="wipe(down)">
                                      <p:cBhvr>
                                        <p:cTn id="14" dur="500"/>
                                        <p:tgtEl>
                                          <p:spTgt spid="12">
                                            <p:graphicEl>
                                              <a:dgm id="{C51F531F-B881-8A42-BDBC-6D1F2214ABF3}"/>
                                            </p:graphicEl>
                                          </p:spTgt>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1" fill="hold" grpId="0" nodeType="clickEffect">
                                  <p:stCondLst>
                                    <p:cond delay="0"/>
                                  </p:stCondLst>
                                  <p:childTnLst>
                                    <p:set>
                                      <p:cBhvr>
                                        <p:cTn id="18" dur="1" fill="hold">
                                          <p:stCondLst>
                                            <p:cond delay="0"/>
                                          </p:stCondLst>
                                        </p:cTn>
                                        <p:tgtEl>
                                          <p:spTgt spid="12">
                                            <p:graphicEl>
                                              <a:dgm id="{03846702-6C64-0347-929B-1E1C6CCC2E76}"/>
                                            </p:graphicEl>
                                          </p:spTgt>
                                        </p:tgtEl>
                                        <p:attrNameLst>
                                          <p:attrName>style.visibility</p:attrName>
                                        </p:attrNameLst>
                                      </p:cBhvr>
                                      <p:to>
                                        <p:strVal val="visible"/>
                                      </p:to>
                                    </p:set>
                                    <p:anim calcmode="lin" valueType="num">
                                      <p:cBhvr additive="base">
                                        <p:cTn id="19" dur="500"/>
                                        <p:tgtEl>
                                          <p:spTgt spid="12">
                                            <p:graphicEl>
                                              <a:dgm id="{03846702-6C64-0347-929B-1E1C6CCC2E76}"/>
                                            </p:graphicEl>
                                          </p:spTgt>
                                        </p:tgtEl>
                                        <p:attrNameLst>
                                          <p:attrName>ppt_y</p:attrName>
                                        </p:attrNameLst>
                                      </p:cBhvr>
                                      <p:tavLst>
                                        <p:tav tm="0">
                                          <p:val>
                                            <p:strVal val="#ppt_y-#ppt_h*1.125000"/>
                                          </p:val>
                                        </p:tav>
                                        <p:tav tm="100000">
                                          <p:val>
                                            <p:strVal val="#ppt_y"/>
                                          </p:val>
                                        </p:tav>
                                      </p:tavLst>
                                    </p:anim>
                                    <p:animEffect transition="in" filter="wipe(down)">
                                      <p:cBhvr>
                                        <p:cTn id="20" dur="500"/>
                                        <p:tgtEl>
                                          <p:spTgt spid="12">
                                            <p:graphicEl>
                                              <a:dgm id="{03846702-6C64-0347-929B-1E1C6CCC2E76}"/>
                                            </p:graphicEl>
                                          </p:spTgt>
                                        </p:tgtEl>
                                      </p:cBhvr>
                                    </p:animEffect>
                                  </p:childTnLst>
                                </p:cTn>
                              </p:par>
                            </p:childTnLst>
                          </p:cTn>
                        </p:par>
                      </p:childTnLst>
                    </p:cTn>
                  </p:par>
                  <p:par>
                    <p:cTn id="21" fill="hold">
                      <p:stCondLst>
                        <p:cond delay="indefinite"/>
                      </p:stCondLst>
                      <p:childTnLst>
                        <p:par>
                          <p:cTn id="22" fill="hold">
                            <p:stCondLst>
                              <p:cond delay="0"/>
                            </p:stCondLst>
                            <p:childTnLst>
                              <p:par>
                                <p:cTn id="23" presetID="12" presetClass="entr" presetSubtype="1" fill="hold" grpId="0" nodeType="clickEffect">
                                  <p:stCondLst>
                                    <p:cond delay="0"/>
                                  </p:stCondLst>
                                  <p:childTnLst>
                                    <p:set>
                                      <p:cBhvr>
                                        <p:cTn id="24" dur="1" fill="hold">
                                          <p:stCondLst>
                                            <p:cond delay="0"/>
                                          </p:stCondLst>
                                        </p:cTn>
                                        <p:tgtEl>
                                          <p:spTgt spid="12">
                                            <p:graphicEl>
                                              <a:dgm id="{BE853FBF-22CD-4344-B3E4-8DCF4ACC8D7C}"/>
                                            </p:graphicEl>
                                          </p:spTgt>
                                        </p:tgtEl>
                                        <p:attrNameLst>
                                          <p:attrName>style.visibility</p:attrName>
                                        </p:attrNameLst>
                                      </p:cBhvr>
                                      <p:to>
                                        <p:strVal val="visible"/>
                                      </p:to>
                                    </p:set>
                                    <p:anim calcmode="lin" valueType="num">
                                      <p:cBhvr additive="base">
                                        <p:cTn id="25" dur="500"/>
                                        <p:tgtEl>
                                          <p:spTgt spid="12">
                                            <p:graphicEl>
                                              <a:dgm id="{BE853FBF-22CD-4344-B3E4-8DCF4ACC8D7C}"/>
                                            </p:graphicEl>
                                          </p:spTgt>
                                        </p:tgtEl>
                                        <p:attrNameLst>
                                          <p:attrName>ppt_y</p:attrName>
                                        </p:attrNameLst>
                                      </p:cBhvr>
                                      <p:tavLst>
                                        <p:tav tm="0">
                                          <p:val>
                                            <p:strVal val="#ppt_y-#ppt_h*1.125000"/>
                                          </p:val>
                                        </p:tav>
                                        <p:tav tm="100000">
                                          <p:val>
                                            <p:strVal val="#ppt_y"/>
                                          </p:val>
                                        </p:tav>
                                      </p:tavLst>
                                    </p:anim>
                                    <p:animEffect transition="in" filter="wipe(down)">
                                      <p:cBhvr>
                                        <p:cTn id="26" dur="500"/>
                                        <p:tgtEl>
                                          <p:spTgt spid="12">
                                            <p:graphicEl>
                                              <a:dgm id="{BE853FBF-22CD-4344-B3E4-8DCF4ACC8D7C}"/>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2" grpId="0" uiExpand="1">
        <p:bldSub>
          <a:bldDgm bld="lvlOne"/>
        </p:bldSub>
      </p:bldGraphic>
    </p:bld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C7DAE1EF-A96A-9741-BB73-C3FCF42332D6}"/>
              </a:ext>
            </a:extLst>
          </p:cNvPr>
          <p:cNvSpPr txBox="1">
            <a:spLocks/>
          </p:cNvSpPr>
          <p:nvPr/>
        </p:nvSpPr>
        <p:spPr>
          <a:xfrm>
            <a:off x="646111" y="452718"/>
            <a:ext cx="9404723" cy="1400530"/>
          </a:xfrm>
          <a:prstGeom prst="rect">
            <a:avLst/>
          </a:prstGeom>
        </p:spPr>
        <p:txBody>
          <a:bodyPr vert="horz" lIns="91440" tIns="45720" rIns="91440" bIns="45720" rtlCol="0" anchor="t">
            <a:noAutofit/>
          </a:bodyPr>
          <a:lstStyle>
            <a:lvl1pPr algn="l" defTabSz="457200" rtl="0" eaLnBrk="1" latinLnBrk="0" hangingPunct="1">
              <a:spcBef>
                <a:spcPct val="0"/>
              </a:spcBef>
              <a:buNone/>
              <a:defRPr sz="4200" b="1" i="0" kern="1200">
                <a:solidFill>
                  <a:schemeClr val="tx2"/>
                </a:solidFill>
                <a:latin typeface="Avenir Heavy" panose="02000503020000020003" pitchFamily="2" charset="0"/>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t>File-based Systems</a:t>
            </a:r>
          </a:p>
        </p:txBody>
      </p:sp>
      <p:sp>
        <p:nvSpPr>
          <p:cNvPr id="12" name="Rectangle 11">
            <a:extLst>
              <a:ext uri="{FF2B5EF4-FFF2-40B4-BE49-F238E27FC236}">
                <a16:creationId xmlns:a16="http://schemas.microsoft.com/office/drawing/2014/main" id="{1329483F-5B22-1D45-8CF4-3C9A0427BEC2}"/>
              </a:ext>
            </a:extLst>
          </p:cNvPr>
          <p:cNvSpPr/>
          <p:nvPr/>
        </p:nvSpPr>
        <p:spPr>
          <a:xfrm>
            <a:off x="6010835" y="2152288"/>
            <a:ext cx="4572000" cy="3922612"/>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347B68A1-F212-734C-99BC-B4D2074341E7}"/>
              </a:ext>
            </a:extLst>
          </p:cNvPr>
          <p:cNvSpPr/>
          <p:nvPr/>
        </p:nvSpPr>
        <p:spPr>
          <a:xfrm>
            <a:off x="1438838" y="2152286"/>
            <a:ext cx="4572000" cy="3922613"/>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6">
                  <a:lumMod val="50000"/>
                </a:schemeClr>
              </a:solidFill>
            </a:endParaRPr>
          </a:p>
        </p:txBody>
      </p:sp>
      <p:sp>
        <p:nvSpPr>
          <p:cNvPr id="5" name="Rounded Rectangle 4">
            <a:extLst>
              <a:ext uri="{FF2B5EF4-FFF2-40B4-BE49-F238E27FC236}">
                <a16:creationId xmlns:a16="http://schemas.microsoft.com/office/drawing/2014/main" id="{BB61C30E-F62D-584F-BEBC-D58AE3C9C3A3}"/>
              </a:ext>
            </a:extLst>
          </p:cNvPr>
          <p:cNvSpPr/>
          <p:nvPr/>
        </p:nvSpPr>
        <p:spPr>
          <a:xfrm>
            <a:off x="3188801" y="2434077"/>
            <a:ext cx="2122311" cy="1535289"/>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2800" b="1" dirty="0">
                <a:effectLst>
                  <a:outerShdw blurRad="50800" dist="38100" dir="2700000" algn="tl" rotWithShape="0">
                    <a:prstClr val="black">
                      <a:alpha val="40000"/>
                    </a:prstClr>
                  </a:outerShdw>
                </a:effectLst>
                <a:latin typeface="Avenir Light" panose="020B0402020203020204" pitchFamily="34" charset="77"/>
              </a:rPr>
              <a:t>File</a:t>
            </a:r>
          </a:p>
        </p:txBody>
      </p:sp>
      <p:sp>
        <p:nvSpPr>
          <p:cNvPr id="6" name="Rounded Rectangle 5">
            <a:extLst>
              <a:ext uri="{FF2B5EF4-FFF2-40B4-BE49-F238E27FC236}">
                <a16:creationId xmlns:a16="http://schemas.microsoft.com/office/drawing/2014/main" id="{1C9CC229-0F39-AA45-8553-F91CA6C172F9}"/>
              </a:ext>
            </a:extLst>
          </p:cNvPr>
          <p:cNvSpPr/>
          <p:nvPr/>
        </p:nvSpPr>
        <p:spPr>
          <a:xfrm>
            <a:off x="6688357" y="2434077"/>
            <a:ext cx="2534356" cy="1535289"/>
          </a:xfrm>
          <a:prstGeom prst="roundRect">
            <a:avLst/>
          </a:prstGeom>
          <a:solidFill>
            <a:schemeClr val="accent4">
              <a:lumMod val="75000"/>
            </a:schemeClr>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800" b="1" dirty="0">
                <a:effectLst>
                  <a:outerShdw blurRad="50800" dist="38100" dir="2700000" algn="tl" rotWithShape="0">
                    <a:prstClr val="black">
                      <a:alpha val="40000"/>
                    </a:prstClr>
                  </a:outerShdw>
                </a:effectLst>
                <a:latin typeface="Avenir Light" panose="020B0402020203020204" pitchFamily="34" charset="77"/>
              </a:rPr>
              <a:t>Application Software</a:t>
            </a:r>
          </a:p>
        </p:txBody>
      </p:sp>
      <p:cxnSp>
        <p:nvCxnSpPr>
          <p:cNvPr id="8" name="Straight Arrow Connector 7">
            <a:extLst>
              <a:ext uri="{FF2B5EF4-FFF2-40B4-BE49-F238E27FC236}">
                <a16:creationId xmlns:a16="http://schemas.microsoft.com/office/drawing/2014/main" id="{197D4EFE-9085-8A41-9C30-22BFD23C3DCD}"/>
              </a:ext>
            </a:extLst>
          </p:cNvPr>
          <p:cNvCxnSpPr>
            <a:stCxn id="5" idx="3"/>
            <a:endCxn id="6" idx="1"/>
          </p:cNvCxnSpPr>
          <p:nvPr/>
        </p:nvCxnSpPr>
        <p:spPr>
          <a:xfrm>
            <a:off x="5311111" y="3201721"/>
            <a:ext cx="1377246" cy="0"/>
          </a:xfrm>
          <a:prstGeom prst="straightConnector1">
            <a:avLst/>
          </a:prstGeom>
          <a:ln w="76200">
            <a:solidFill>
              <a:srgbClr val="0070C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17A1F0CE-02A6-2F4A-B0F0-BDE2FDFFDBE0}"/>
              </a:ext>
            </a:extLst>
          </p:cNvPr>
          <p:cNvSpPr txBox="1"/>
          <p:nvPr/>
        </p:nvSpPr>
        <p:spPr>
          <a:xfrm>
            <a:off x="3188801" y="4071546"/>
            <a:ext cx="2534355" cy="1877437"/>
          </a:xfrm>
          <a:prstGeom prst="rect">
            <a:avLst/>
          </a:prstGeom>
          <a:noFill/>
        </p:spPr>
        <p:txBody>
          <a:bodyPr wrap="square" rtlCol="0">
            <a:spAutoFit/>
          </a:bodyPr>
          <a:lstStyle/>
          <a:p>
            <a:r>
              <a:rPr lang="en-US" b="1" dirty="0">
                <a:solidFill>
                  <a:schemeClr val="accent6">
                    <a:lumMod val="50000"/>
                  </a:schemeClr>
                </a:solidFill>
                <a:latin typeface="Avenir Book" panose="02000503020000020003" pitchFamily="2" charset="0"/>
              </a:rPr>
              <a:t>Employee File</a:t>
            </a:r>
          </a:p>
          <a:p>
            <a:pPr marL="285750" indent="-285750">
              <a:buFont typeface="Arial" panose="020B0604020202020204" pitchFamily="34" charset="0"/>
              <a:buChar char="•"/>
            </a:pPr>
            <a:r>
              <a:rPr lang="en-US" sz="1400" dirty="0">
                <a:latin typeface="Avenir Book" panose="02000503020000020003" pitchFamily="2" charset="0"/>
              </a:rPr>
              <a:t>Name</a:t>
            </a:r>
          </a:p>
          <a:p>
            <a:pPr marL="285750" indent="-285750">
              <a:buFont typeface="Arial" panose="020B0604020202020204" pitchFamily="34" charset="0"/>
              <a:buChar char="•"/>
            </a:pPr>
            <a:r>
              <a:rPr lang="en-US" sz="1400" dirty="0">
                <a:latin typeface="Avenir Book" panose="02000503020000020003" pitchFamily="2" charset="0"/>
              </a:rPr>
              <a:t>Contact No.</a:t>
            </a:r>
          </a:p>
          <a:p>
            <a:pPr marL="285750" indent="-285750">
              <a:buFont typeface="Arial" panose="020B0604020202020204" pitchFamily="34" charset="0"/>
              <a:buChar char="•"/>
            </a:pPr>
            <a:r>
              <a:rPr lang="en-US" sz="1400" dirty="0">
                <a:latin typeface="Avenir Book" panose="02000503020000020003" pitchFamily="2" charset="0"/>
              </a:rPr>
              <a:t>Address</a:t>
            </a:r>
          </a:p>
          <a:p>
            <a:pPr marL="285750" indent="-285750">
              <a:buFont typeface="Arial" panose="020B0604020202020204" pitchFamily="34" charset="0"/>
              <a:buChar char="•"/>
            </a:pPr>
            <a:r>
              <a:rPr lang="en-US" sz="1400" dirty="0">
                <a:latin typeface="Avenir Book" panose="02000503020000020003" pitchFamily="2" charset="0"/>
              </a:rPr>
              <a:t>Date Hired</a:t>
            </a:r>
          </a:p>
          <a:p>
            <a:pPr marL="285750" indent="-285750">
              <a:buFont typeface="Arial" panose="020B0604020202020204" pitchFamily="34" charset="0"/>
              <a:buChar char="•"/>
            </a:pPr>
            <a:r>
              <a:rPr lang="en-US" sz="1400" dirty="0">
                <a:latin typeface="Avenir Book" panose="02000503020000020003" pitchFamily="2" charset="0"/>
              </a:rPr>
              <a:t>Salary</a:t>
            </a:r>
          </a:p>
          <a:p>
            <a:pPr marL="285750" indent="-285750">
              <a:buFont typeface="Arial" panose="020B0604020202020204" pitchFamily="34" charset="0"/>
              <a:buChar char="•"/>
            </a:pPr>
            <a:r>
              <a:rPr lang="en-US" sz="1400" dirty="0">
                <a:latin typeface="Avenir Book" panose="02000503020000020003" pitchFamily="2" charset="0"/>
              </a:rPr>
              <a:t>Tax Bracket</a:t>
            </a:r>
          </a:p>
          <a:p>
            <a:pPr marL="285750" indent="-285750">
              <a:buFont typeface="Arial" panose="020B0604020202020204" pitchFamily="34" charset="0"/>
              <a:buChar char="•"/>
            </a:pPr>
            <a:r>
              <a:rPr lang="en-US" sz="1400" dirty="0">
                <a:latin typeface="Avenir Book" panose="02000503020000020003" pitchFamily="2" charset="0"/>
              </a:rPr>
              <a:t>No. of Dependents</a:t>
            </a:r>
          </a:p>
        </p:txBody>
      </p:sp>
      <p:sp>
        <p:nvSpPr>
          <p:cNvPr id="10" name="TextBox 9">
            <a:extLst>
              <a:ext uri="{FF2B5EF4-FFF2-40B4-BE49-F238E27FC236}">
                <a16:creationId xmlns:a16="http://schemas.microsoft.com/office/drawing/2014/main" id="{AA1A96F7-8923-4341-B62D-5BE0FB3AFD08}"/>
              </a:ext>
            </a:extLst>
          </p:cNvPr>
          <p:cNvSpPr txBox="1"/>
          <p:nvPr/>
        </p:nvSpPr>
        <p:spPr>
          <a:xfrm>
            <a:off x="6688357" y="4071547"/>
            <a:ext cx="2534356" cy="923330"/>
          </a:xfrm>
          <a:prstGeom prst="rect">
            <a:avLst/>
          </a:prstGeom>
          <a:noFill/>
        </p:spPr>
        <p:txBody>
          <a:bodyPr wrap="square" rtlCol="0">
            <a:spAutoFit/>
          </a:bodyPr>
          <a:lstStyle/>
          <a:p>
            <a:pPr algn="r"/>
            <a:r>
              <a:rPr lang="en-US" b="1" dirty="0">
                <a:solidFill>
                  <a:schemeClr val="accent4">
                    <a:lumMod val="50000"/>
                  </a:schemeClr>
                </a:solidFill>
                <a:latin typeface="Avenir Book" panose="02000503020000020003" pitchFamily="2" charset="0"/>
              </a:rPr>
              <a:t>File Management</a:t>
            </a:r>
          </a:p>
          <a:p>
            <a:pPr algn="r"/>
            <a:endParaRPr lang="en-US" b="1" dirty="0">
              <a:solidFill>
                <a:schemeClr val="accent4">
                  <a:lumMod val="50000"/>
                </a:schemeClr>
              </a:solidFill>
              <a:latin typeface="Avenir Book" panose="02000503020000020003" pitchFamily="2" charset="0"/>
            </a:endParaRPr>
          </a:p>
          <a:p>
            <a:pPr algn="r"/>
            <a:r>
              <a:rPr lang="en-US" b="1" dirty="0">
                <a:solidFill>
                  <a:schemeClr val="accent4">
                    <a:lumMod val="50000"/>
                  </a:schemeClr>
                </a:solidFill>
                <a:latin typeface="Avenir Book" panose="02000503020000020003" pitchFamily="2" charset="0"/>
              </a:rPr>
              <a:t>File Report</a:t>
            </a:r>
            <a:endParaRPr lang="en-US" sz="1400" b="1" dirty="0">
              <a:solidFill>
                <a:schemeClr val="accent4">
                  <a:lumMod val="50000"/>
                </a:schemeClr>
              </a:solidFill>
              <a:latin typeface="Avenir Book" panose="02000503020000020003" pitchFamily="2" charset="0"/>
            </a:endParaRPr>
          </a:p>
        </p:txBody>
      </p:sp>
      <p:cxnSp>
        <p:nvCxnSpPr>
          <p:cNvPr id="14" name="Straight Connector 13">
            <a:extLst>
              <a:ext uri="{FF2B5EF4-FFF2-40B4-BE49-F238E27FC236}">
                <a16:creationId xmlns:a16="http://schemas.microsoft.com/office/drawing/2014/main" id="{C1D9018C-CDF3-2C4C-8420-87F792B44D89}"/>
              </a:ext>
            </a:extLst>
          </p:cNvPr>
          <p:cNvCxnSpPr>
            <a:cxnSpLocks/>
          </p:cNvCxnSpPr>
          <p:nvPr/>
        </p:nvCxnSpPr>
        <p:spPr>
          <a:xfrm>
            <a:off x="0" y="1613647"/>
            <a:ext cx="10582835" cy="0"/>
          </a:xfrm>
          <a:prstGeom prst="line">
            <a:avLst/>
          </a:prstGeom>
          <a:ln w="76200" cap="sq">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sp>
        <p:nvSpPr>
          <p:cNvPr id="2" name="Rectangle 1">
            <a:extLst>
              <a:ext uri="{FF2B5EF4-FFF2-40B4-BE49-F238E27FC236}">
                <a16:creationId xmlns:a16="http://schemas.microsoft.com/office/drawing/2014/main" id="{D4D38A96-A43A-D547-9DAB-517588CB2460}"/>
              </a:ext>
            </a:extLst>
          </p:cNvPr>
          <p:cNvSpPr/>
          <p:nvPr/>
        </p:nvSpPr>
        <p:spPr>
          <a:xfrm>
            <a:off x="1438838" y="1853248"/>
            <a:ext cx="9143997" cy="367438"/>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a:latin typeface="Avenir Book" panose="02000503020000020003" pitchFamily="2" charset="0"/>
              </a:rPr>
              <a:t>HUMAN RESOURCES DEPARTMENT</a:t>
            </a:r>
          </a:p>
        </p:txBody>
      </p:sp>
      <p:grpSp>
        <p:nvGrpSpPr>
          <p:cNvPr id="21" name="Group 20">
            <a:extLst>
              <a:ext uri="{FF2B5EF4-FFF2-40B4-BE49-F238E27FC236}">
                <a16:creationId xmlns:a16="http://schemas.microsoft.com/office/drawing/2014/main" id="{9290C503-16E1-6A40-8A49-827FA985FF36}"/>
              </a:ext>
            </a:extLst>
          </p:cNvPr>
          <p:cNvGrpSpPr/>
          <p:nvPr/>
        </p:nvGrpSpPr>
        <p:grpSpPr>
          <a:xfrm>
            <a:off x="-176022" y="5785767"/>
            <a:ext cx="4036613" cy="1000647"/>
            <a:chOff x="-176022" y="5785767"/>
            <a:chExt cx="4036613" cy="1000647"/>
          </a:xfrm>
        </p:grpSpPr>
        <p:sp>
          <p:nvSpPr>
            <p:cNvPr id="22" name="Rounded Rectangle 21">
              <a:extLst>
                <a:ext uri="{FF2B5EF4-FFF2-40B4-BE49-F238E27FC236}">
                  <a16:creationId xmlns:a16="http://schemas.microsoft.com/office/drawing/2014/main" id="{3AA865AE-8C77-6A40-8D26-A3CEC0B2D34F}"/>
                </a:ext>
              </a:extLst>
            </p:cNvPr>
            <p:cNvSpPr/>
            <p:nvPr/>
          </p:nvSpPr>
          <p:spPr>
            <a:xfrm>
              <a:off x="-176022" y="5922534"/>
              <a:ext cx="3993749" cy="719566"/>
            </a:xfrm>
            <a:prstGeom prst="roundRect">
              <a:avLst/>
            </a:prstGeom>
            <a:solidFill>
              <a:schemeClr val="accent5">
                <a:lumMod val="5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75000"/>
                  </a:schemeClr>
                </a:solidFill>
              </a:endParaRPr>
            </a:p>
          </p:txBody>
        </p:sp>
        <p:sp>
          <p:nvSpPr>
            <p:cNvPr id="23" name="TextBox 22">
              <a:extLst>
                <a:ext uri="{FF2B5EF4-FFF2-40B4-BE49-F238E27FC236}">
                  <a16:creationId xmlns:a16="http://schemas.microsoft.com/office/drawing/2014/main" id="{D0747A0D-D786-A04B-9F2C-8A04E3E6FCD1}"/>
                </a:ext>
              </a:extLst>
            </p:cNvPr>
            <p:cNvSpPr txBox="1"/>
            <p:nvPr/>
          </p:nvSpPr>
          <p:spPr>
            <a:xfrm>
              <a:off x="1215865" y="6066873"/>
              <a:ext cx="2644726" cy="430887"/>
            </a:xfrm>
            <a:prstGeom prst="rect">
              <a:avLst/>
            </a:prstGeom>
            <a:noFill/>
          </p:spPr>
          <p:txBody>
            <a:bodyPr wrap="square" rtlCol="0">
              <a:spAutoFit/>
            </a:bodyPr>
            <a:lstStyle/>
            <a:p>
              <a:r>
                <a:rPr lang="en-US" sz="1100" i="1" dirty="0">
                  <a:solidFill>
                    <a:schemeClr val="accent5">
                      <a:lumMod val="40000"/>
                      <a:lumOff val="60000"/>
                    </a:schemeClr>
                  </a:solidFill>
                  <a:latin typeface="Avenir Book" panose="02000503020000020003" pitchFamily="2" charset="0"/>
                </a:rPr>
                <a:t>Information Technology Department</a:t>
              </a:r>
            </a:p>
            <a:p>
              <a:r>
                <a:rPr lang="en-US" sz="1100" i="1" dirty="0">
                  <a:solidFill>
                    <a:schemeClr val="accent5">
                      <a:lumMod val="40000"/>
                      <a:lumOff val="60000"/>
                    </a:schemeClr>
                  </a:solidFill>
                  <a:latin typeface="Avenir Book" panose="02000503020000020003" pitchFamily="2" charset="0"/>
                </a:rPr>
                <a:t>De La Salle University</a:t>
              </a:r>
            </a:p>
          </p:txBody>
        </p:sp>
        <p:sp>
          <p:nvSpPr>
            <p:cNvPr id="24" name="Oval 23">
              <a:extLst>
                <a:ext uri="{FF2B5EF4-FFF2-40B4-BE49-F238E27FC236}">
                  <a16:creationId xmlns:a16="http://schemas.microsoft.com/office/drawing/2014/main" id="{DD5011EF-9C03-BE4C-9A72-EF5874BB9B15}"/>
                </a:ext>
              </a:extLst>
            </p:cNvPr>
            <p:cNvSpPr/>
            <p:nvPr/>
          </p:nvSpPr>
          <p:spPr>
            <a:xfrm>
              <a:off x="216904" y="6079151"/>
              <a:ext cx="417600" cy="4176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F5DE8E72-7FC6-E64C-B6AE-E6243828F1D2}"/>
                </a:ext>
              </a:extLst>
            </p:cNvPr>
            <p:cNvSpPr/>
            <p:nvPr/>
          </p:nvSpPr>
          <p:spPr>
            <a:xfrm>
              <a:off x="757038" y="6074899"/>
              <a:ext cx="428400" cy="426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 name="Picture 2">
              <a:extLst>
                <a:ext uri="{FF2B5EF4-FFF2-40B4-BE49-F238E27FC236}">
                  <a16:creationId xmlns:a16="http://schemas.microsoft.com/office/drawing/2014/main" id="{E74C42A8-FEFE-CC45-91EC-1B9A9181FC1D}"/>
                </a:ext>
              </a:extLst>
            </p:cNvPr>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93631" y="5785767"/>
              <a:ext cx="1000647" cy="1000647"/>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5424241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500"/>
                                        <p:tgtEl>
                                          <p:spTgt spid="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
                                            <p:txEl>
                                              <p:pRg st="1" end="1"/>
                                            </p:txEl>
                                          </p:spTgt>
                                        </p:tgtEl>
                                        <p:attrNameLst>
                                          <p:attrName>style.visibility</p:attrName>
                                        </p:attrNameLst>
                                      </p:cBhvr>
                                      <p:to>
                                        <p:strVal val="visible"/>
                                      </p:to>
                                    </p:set>
                                    <p:animEffect transition="in" filter="fade">
                                      <p:cBhvr>
                                        <p:cTn id="12" dur="500"/>
                                        <p:tgtEl>
                                          <p:spTgt spid="9">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9">
                                            <p:txEl>
                                              <p:pRg st="2" end="2"/>
                                            </p:txEl>
                                          </p:spTgt>
                                        </p:tgtEl>
                                        <p:attrNameLst>
                                          <p:attrName>style.visibility</p:attrName>
                                        </p:attrNameLst>
                                      </p:cBhvr>
                                      <p:to>
                                        <p:strVal val="visible"/>
                                      </p:to>
                                    </p:set>
                                    <p:animEffect transition="in" filter="fade">
                                      <p:cBhvr>
                                        <p:cTn id="17" dur="500"/>
                                        <p:tgtEl>
                                          <p:spTgt spid="9">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9">
                                            <p:txEl>
                                              <p:pRg st="3" end="3"/>
                                            </p:txEl>
                                          </p:spTgt>
                                        </p:tgtEl>
                                        <p:attrNameLst>
                                          <p:attrName>style.visibility</p:attrName>
                                        </p:attrNameLst>
                                      </p:cBhvr>
                                      <p:to>
                                        <p:strVal val="visible"/>
                                      </p:to>
                                    </p:set>
                                    <p:animEffect transition="in" filter="fade">
                                      <p:cBhvr>
                                        <p:cTn id="22" dur="500"/>
                                        <p:tgtEl>
                                          <p:spTgt spid="9">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9">
                                            <p:txEl>
                                              <p:pRg st="4" end="4"/>
                                            </p:txEl>
                                          </p:spTgt>
                                        </p:tgtEl>
                                        <p:attrNameLst>
                                          <p:attrName>style.visibility</p:attrName>
                                        </p:attrNameLst>
                                      </p:cBhvr>
                                      <p:to>
                                        <p:strVal val="visible"/>
                                      </p:to>
                                    </p:set>
                                    <p:animEffect transition="in" filter="fade">
                                      <p:cBhvr>
                                        <p:cTn id="27" dur="500"/>
                                        <p:tgtEl>
                                          <p:spTgt spid="9">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9">
                                            <p:txEl>
                                              <p:pRg st="5" end="5"/>
                                            </p:txEl>
                                          </p:spTgt>
                                        </p:tgtEl>
                                        <p:attrNameLst>
                                          <p:attrName>style.visibility</p:attrName>
                                        </p:attrNameLst>
                                      </p:cBhvr>
                                      <p:to>
                                        <p:strVal val="visible"/>
                                      </p:to>
                                    </p:set>
                                    <p:animEffect transition="in" filter="fade">
                                      <p:cBhvr>
                                        <p:cTn id="32" dur="500"/>
                                        <p:tgtEl>
                                          <p:spTgt spid="9">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9">
                                            <p:txEl>
                                              <p:pRg st="6" end="6"/>
                                            </p:txEl>
                                          </p:spTgt>
                                        </p:tgtEl>
                                        <p:attrNameLst>
                                          <p:attrName>style.visibility</p:attrName>
                                        </p:attrNameLst>
                                      </p:cBhvr>
                                      <p:to>
                                        <p:strVal val="visible"/>
                                      </p:to>
                                    </p:set>
                                    <p:animEffect transition="in" filter="fade">
                                      <p:cBhvr>
                                        <p:cTn id="37" dur="500"/>
                                        <p:tgtEl>
                                          <p:spTgt spid="9">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9">
                                            <p:txEl>
                                              <p:pRg st="7" end="7"/>
                                            </p:txEl>
                                          </p:spTgt>
                                        </p:tgtEl>
                                        <p:attrNameLst>
                                          <p:attrName>style.visibility</p:attrName>
                                        </p:attrNameLst>
                                      </p:cBhvr>
                                      <p:to>
                                        <p:strVal val="visible"/>
                                      </p:to>
                                    </p:set>
                                    <p:animEffect transition="in" filter="fade">
                                      <p:cBhvr>
                                        <p:cTn id="42" dur="500"/>
                                        <p:tgtEl>
                                          <p:spTgt spid="9">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10">
                                            <p:txEl>
                                              <p:pRg st="0" end="0"/>
                                            </p:txEl>
                                          </p:spTgt>
                                        </p:tgtEl>
                                        <p:attrNameLst>
                                          <p:attrName>style.visibility</p:attrName>
                                        </p:attrNameLst>
                                      </p:cBhvr>
                                      <p:to>
                                        <p:strVal val="visible"/>
                                      </p:to>
                                    </p:set>
                                    <p:animEffect transition="in" filter="fade">
                                      <p:cBhvr>
                                        <p:cTn id="47" dur="500"/>
                                        <p:tgtEl>
                                          <p:spTgt spid="10">
                                            <p:txEl>
                                              <p:pRg st="0" end="0"/>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10">
                                            <p:txEl>
                                              <p:pRg st="2" end="2"/>
                                            </p:txEl>
                                          </p:spTgt>
                                        </p:tgtEl>
                                        <p:attrNameLst>
                                          <p:attrName>style.visibility</p:attrName>
                                        </p:attrNameLst>
                                      </p:cBhvr>
                                      <p:to>
                                        <p:strVal val="visible"/>
                                      </p:to>
                                    </p:set>
                                    <p:animEffect transition="in" filter="fade">
                                      <p:cBhvr>
                                        <p:cTn id="52" dur="500"/>
                                        <p:tgtEl>
                                          <p:spTgt spid="10">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bldLvl="3"/>
      <p:bldP spid="10" grpId="0" build="allAtOnce"/>
    </p:bld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F19BAF3-7E20-4B9D-B544-BABAEEA1FA7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1" name="Picture 10">
            <a:extLst>
              <a:ext uri="{FF2B5EF4-FFF2-40B4-BE49-F238E27FC236}">
                <a16:creationId xmlns:a16="http://schemas.microsoft.com/office/drawing/2014/main" id="{950648F4-ABCD-4DF0-8641-76CFB235472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3" name="Oval 12">
            <a:extLst>
              <a:ext uri="{FF2B5EF4-FFF2-40B4-BE49-F238E27FC236}">
                <a16:creationId xmlns:a16="http://schemas.microsoft.com/office/drawing/2014/main" id="{989BE678-777B-482A-A616-FEDC47B162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5" name="Picture 14">
            <a:extLst>
              <a:ext uri="{FF2B5EF4-FFF2-40B4-BE49-F238E27FC236}">
                <a16:creationId xmlns:a16="http://schemas.microsoft.com/office/drawing/2014/main" id="{CF1EB4BD-9C7E-4AA3-9681-C7EB0DA6250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7" name="Picture 16">
            <a:extLst>
              <a:ext uri="{FF2B5EF4-FFF2-40B4-BE49-F238E27FC236}">
                <a16:creationId xmlns:a16="http://schemas.microsoft.com/office/drawing/2014/main" id="{94AAE3AA-3759-4D28-B0EF-575F25A514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7">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9" name="Rectangle 18">
            <a:extLst>
              <a:ext uri="{FF2B5EF4-FFF2-40B4-BE49-F238E27FC236}">
                <a16:creationId xmlns:a16="http://schemas.microsoft.com/office/drawing/2014/main" id="{D28BE0C3-2102-4820-B88B-A448B184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234D2D1A-9317-6C47-9754-8BB8EEA0A377}"/>
              </a:ext>
            </a:extLst>
          </p:cNvPr>
          <p:cNvSpPr>
            <a:spLocks noGrp="1"/>
          </p:cNvSpPr>
          <p:nvPr>
            <p:ph type="title"/>
          </p:nvPr>
        </p:nvSpPr>
        <p:spPr>
          <a:xfrm>
            <a:off x="687784" y="1017200"/>
            <a:ext cx="3339281" cy="3308840"/>
          </a:xfrm>
        </p:spPr>
        <p:txBody>
          <a:bodyPr vert="horz" lIns="91440" tIns="45720" rIns="91440" bIns="45720" rtlCol="0" anchor="b">
            <a:normAutofit/>
          </a:bodyPr>
          <a:lstStyle/>
          <a:p>
            <a:pPr>
              <a:lnSpc>
                <a:spcPct val="90000"/>
              </a:lnSpc>
            </a:pPr>
            <a:r>
              <a:rPr lang="en-US" sz="3300" b="0" dirty="0">
                <a:latin typeface="Avenir Book" panose="02000503020000020003" pitchFamily="2" charset="0"/>
              </a:rPr>
              <a:t>Programmer’s view of the </a:t>
            </a:r>
            <a:br>
              <a:rPr lang="en-US" sz="3300" b="0" dirty="0">
                <a:latin typeface="Avenir Book" panose="02000503020000020003" pitchFamily="2" charset="0"/>
              </a:rPr>
            </a:br>
            <a:r>
              <a:rPr lang="en-US" sz="3300" b="0" dirty="0">
                <a:latin typeface="Avenir Book" panose="02000503020000020003" pitchFamily="2" charset="0"/>
              </a:rPr>
              <a:t>application software in a </a:t>
            </a:r>
            <a:r>
              <a:rPr lang="en-US" sz="3300" dirty="0">
                <a:solidFill>
                  <a:schemeClr val="accent3"/>
                </a:solidFill>
              </a:rPr>
              <a:t>file-based system</a:t>
            </a:r>
          </a:p>
        </p:txBody>
      </p:sp>
      <p:sp>
        <p:nvSpPr>
          <p:cNvPr id="3" name="Content Placeholder 2">
            <a:extLst>
              <a:ext uri="{FF2B5EF4-FFF2-40B4-BE49-F238E27FC236}">
                <a16:creationId xmlns:a16="http://schemas.microsoft.com/office/drawing/2014/main" id="{E1531151-E3B4-3544-B9EF-6B65A9117E89}"/>
              </a:ext>
            </a:extLst>
          </p:cNvPr>
          <p:cNvSpPr>
            <a:spLocks noGrp="1"/>
          </p:cNvSpPr>
          <p:nvPr>
            <p:ph idx="1"/>
          </p:nvPr>
        </p:nvSpPr>
        <p:spPr>
          <a:xfrm>
            <a:off x="687784" y="4548701"/>
            <a:ext cx="3339281" cy="1241715"/>
          </a:xfrm>
        </p:spPr>
        <p:txBody>
          <a:bodyPr vert="horz" lIns="91440" tIns="45720" rIns="91440" bIns="45720" rtlCol="0" anchor="t">
            <a:normAutofit/>
          </a:bodyPr>
          <a:lstStyle/>
          <a:p>
            <a:pPr marL="0" indent="0">
              <a:buNone/>
            </a:pPr>
            <a:r>
              <a:rPr lang="en-US" sz="1800" cap="all" dirty="0">
                <a:solidFill>
                  <a:schemeClr val="bg2">
                    <a:lumMod val="40000"/>
                    <a:lumOff val="60000"/>
                  </a:schemeClr>
                </a:solidFill>
              </a:rPr>
              <a:t>Writing data into a </a:t>
            </a:r>
            <a:br>
              <a:rPr lang="en-US" sz="1800" cap="all" dirty="0">
                <a:solidFill>
                  <a:schemeClr val="bg2">
                    <a:lumMod val="40000"/>
                    <a:lumOff val="60000"/>
                  </a:schemeClr>
                </a:solidFill>
              </a:rPr>
            </a:br>
            <a:r>
              <a:rPr lang="en-US" sz="1800" cap="all" dirty="0">
                <a:solidFill>
                  <a:schemeClr val="bg2">
                    <a:lumMod val="40000"/>
                    <a:lumOff val="60000"/>
                  </a:schemeClr>
                </a:solidFill>
              </a:rPr>
              <a:t>text file</a:t>
            </a:r>
          </a:p>
        </p:txBody>
      </p:sp>
      <p:pic>
        <p:nvPicPr>
          <p:cNvPr id="4" name="Picture 3">
            <a:extLst>
              <a:ext uri="{FF2B5EF4-FFF2-40B4-BE49-F238E27FC236}">
                <a16:creationId xmlns:a16="http://schemas.microsoft.com/office/drawing/2014/main" id="{3C11B420-5865-1F41-9861-5DCB104BF68F}"/>
              </a:ext>
            </a:extLst>
          </p:cNvPr>
          <p:cNvPicPr>
            <a:picLocks noChangeAspect="1"/>
          </p:cNvPicPr>
          <p:nvPr/>
        </p:nvPicPr>
        <p:blipFill rotWithShape="1">
          <a:blip r:embed="rId8"/>
          <a:srcRect l="-360" t="2" r="7397"/>
          <a:stretch/>
        </p:blipFill>
        <p:spPr>
          <a:xfrm>
            <a:off x="4192589" y="273918"/>
            <a:ext cx="7769904" cy="6310164"/>
          </a:xfrm>
          <a:prstGeom prst="rect">
            <a:avLst/>
          </a:prstGeom>
        </p:spPr>
      </p:pic>
      <p:sp>
        <p:nvSpPr>
          <p:cNvPr id="21" name="Rectangle 20">
            <a:extLst>
              <a:ext uri="{FF2B5EF4-FFF2-40B4-BE49-F238E27FC236}">
                <a16:creationId xmlns:a16="http://schemas.microsoft.com/office/drawing/2014/main" id="{BFEFF673-A9DE-416D-A04E-1D50904542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pSp>
        <p:nvGrpSpPr>
          <p:cNvPr id="29" name="Group 28">
            <a:extLst>
              <a:ext uri="{FF2B5EF4-FFF2-40B4-BE49-F238E27FC236}">
                <a16:creationId xmlns:a16="http://schemas.microsoft.com/office/drawing/2014/main" id="{CB041236-24BC-274A-BF17-84774B205CD2}"/>
              </a:ext>
            </a:extLst>
          </p:cNvPr>
          <p:cNvGrpSpPr/>
          <p:nvPr/>
        </p:nvGrpSpPr>
        <p:grpSpPr>
          <a:xfrm>
            <a:off x="-176022" y="5785767"/>
            <a:ext cx="4036613" cy="1000647"/>
            <a:chOff x="-176022" y="5785767"/>
            <a:chExt cx="4036613" cy="1000647"/>
          </a:xfrm>
        </p:grpSpPr>
        <p:sp>
          <p:nvSpPr>
            <p:cNvPr id="30" name="Rounded Rectangle 29">
              <a:extLst>
                <a:ext uri="{FF2B5EF4-FFF2-40B4-BE49-F238E27FC236}">
                  <a16:creationId xmlns:a16="http://schemas.microsoft.com/office/drawing/2014/main" id="{5992AA18-DA91-8040-A663-807AA8E651EA}"/>
                </a:ext>
              </a:extLst>
            </p:cNvPr>
            <p:cNvSpPr/>
            <p:nvPr/>
          </p:nvSpPr>
          <p:spPr>
            <a:xfrm>
              <a:off x="-176022" y="5922534"/>
              <a:ext cx="3993749" cy="719566"/>
            </a:xfrm>
            <a:prstGeom prst="roundRect">
              <a:avLst/>
            </a:prstGeom>
            <a:solidFill>
              <a:schemeClr val="accent5">
                <a:lumMod val="5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75000"/>
                  </a:schemeClr>
                </a:solidFill>
              </a:endParaRPr>
            </a:p>
          </p:txBody>
        </p:sp>
        <p:sp>
          <p:nvSpPr>
            <p:cNvPr id="31" name="TextBox 30">
              <a:extLst>
                <a:ext uri="{FF2B5EF4-FFF2-40B4-BE49-F238E27FC236}">
                  <a16:creationId xmlns:a16="http://schemas.microsoft.com/office/drawing/2014/main" id="{64220EEB-FB9D-7748-814C-5F19D3D80193}"/>
                </a:ext>
              </a:extLst>
            </p:cNvPr>
            <p:cNvSpPr txBox="1"/>
            <p:nvPr/>
          </p:nvSpPr>
          <p:spPr>
            <a:xfrm>
              <a:off x="1215865" y="6066873"/>
              <a:ext cx="2644726" cy="430887"/>
            </a:xfrm>
            <a:prstGeom prst="rect">
              <a:avLst/>
            </a:prstGeom>
            <a:noFill/>
          </p:spPr>
          <p:txBody>
            <a:bodyPr wrap="square" rtlCol="0">
              <a:spAutoFit/>
            </a:bodyPr>
            <a:lstStyle/>
            <a:p>
              <a:r>
                <a:rPr lang="en-US" sz="1100" i="1" dirty="0">
                  <a:solidFill>
                    <a:schemeClr val="accent5">
                      <a:lumMod val="40000"/>
                      <a:lumOff val="60000"/>
                    </a:schemeClr>
                  </a:solidFill>
                  <a:latin typeface="Avenir Book" panose="02000503020000020003" pitchFamily="2" charset="0"/>
                </a:rPr>
                <a:t>Information Technology Department</a:t>
              </a:r>
            </a:p>
            <a:p>
              <a:r>
                <a:rPr lang="en-US" sz="1100" i="1" dirty="0">
                  <a:solidFill>
                    <a:schemeClr val="accent5">
                      <a:lumMod val="40000"/>
                      <a:lumOff val="60000"/>
                    </a:schemeClr>
                  </a:solidFill>
                  <a:latin typeface="Avenir Book" panose="02000503020000020003" pitchFamily="2" charset="0"/>
                </a:rPr>
                <a:t>De La Salle University</a:t>
              </a:r>
            </a:p>
          </p:txBody>
        </p:sp>
        <p:sp>
          <p:nvSpPr>
            <p:cNvPr id="32" name="Oval 31">
              <a:extLst>
                <a:ext uri="{FF2B5EF4-FFF2-40B4-BE49-F238E27FC236}">
                  <a16:creationId xmlns:a16="http://schemas.microsoft.com/office/drawing/2014/main" id="{B3052A74-9C6B-2E43-AA0B-91A31C8FC625}"/>
                </a:ext>
              </a:extLst>
            </p:cNvPr>
            <p:cNvSpPr/>
            <p:nvPr/>
          </p:nvSpPr>
          <p:spPr>
            <a:xfrm>
              <a:off x="216904" y="6079151"/>
              <a:ext cx="417600" cy="4176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0CC38B9D-B852-C047-B4CA-ECF0C6EB8FCD}"/>
                </a:ext>
              </a:extLst>
            </p:cNvPr>
            <p:cNvSpPr/>
            <p:nvPr/>
          </p:nvSpPr>
          <p:spPr>
            <a:xfrm>
              <a:off x="757038" y="6074899"/>
              <a:ext cx="428400" cy="426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4" name="Picture 2">
              <a:extLst>
                <a:ext uri="{FF2B5EF4-FFF2-40B4-BE49-F238E27FC236}">
                  <a16:creationId xmlns:a16="http://schemas.microsoft.com/office/drawing/2014/main" id="{82916D90-683F-1143-800C-9AD4498B64E3}"/>
                </a:ext>
              </a:extLst>
            </p:cNvPr>
            <p:cNvPicPr>
              <a:picLocks noChangeAspect="1" noChangeArrowheads="1"/>
            </p:cNvPicPr>
            <p:nvPr/>
          </p:nvPicPr>
          <p:blipFill>
            <a:blip r:embed="rId9">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93631" y="5785767"/>
              <a:ext cx="1000647" cy="1000647"/>
            </a:xfrm>
            <a:prstGeom prst="rect">
              <a:avLst/>
            </a:prstGeom>
            <a:noFill/>
            <a:extLst>
              <a:ext uri="{909E8E84-426E-40DD-AFC4-6F175D3DCCD1}">
                <a14:hiddenFill xmlns:a14="http://schemas.microsoft.com/office/drawing/2010/main">
                  <a:solidFill>
                    <a:srgbClr val="FFFFFF"/>
                  </a:solidFill>
                </a14:hiddenFill>
              </a:ext>
            </a:extLst>
          </p:spPr>
        </p:pic>
      </p:grpSp>
      <p:sp>
        <p:nvSpPr>
          <p:cNvPr id="35" name="Rectangle 34">
            <a:extLst>
              <a:ext uri="{FF2B5EF4-FFF2-40B4-BE49-F238E27FC236}">
                <a16:creationId xmlns:a16="http://schemas.microsoft.com/office/drawing/2014/main" id="{A366D01B-6ED7-204C-A520-C9E56BBF8B68}"/>
              </a:ext>
            </a:extLst>
          </p:cNvPr>
          <p:cNvSpPr/>
          <p:nvPr/>
        </p:nvSpPr>
        <p:spPr>
          <a:xfrm>
            <a:off x="10437812" y="-1"/>
            <a:ext cx="685800" cy="1143001"/>
          </a:xfrm>
          <a:prstGeom prst="rect">
            <a:avLst/>
          </a:prstGeom>
          <a:solidFill>
            <a:schemeClr val="accent3">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639554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F19BAF3-7E20-4B9D-B544-BABAEEA1FA7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1" name="Picture 10">
            <a:extLst>
              <a:ext uri="{FF2B5EF4-FFF2-40B4-BE49-F238E27FC236}">
                <a16:creationId xmlns:a16="http://schemas.microsoft.com/office/drawing/2014/main" id="{950648F4-ABCD-4DF0-8641-76CFB235472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3" name="Oval 12">
            <a:extLst>
              <a:ext uri="{FF2B5EF4-FFF2-40B4-BE49-F238E27FC236}">
                <a16:creationId xmlns:a16="http://schemas.microsoft.com/office/drawing/2014/main" id="{989BE678-777B-482A-A616-FEDC47B162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5" name="Picture 14">
            <a:extLst>
              <a:ext uri="{FF2B5EF4-FFF2-40B4-BE49-F238E27FC236}">
                <a16:creationId xmlns:a16="http://schemas.microsoft.com/office/drawing/2014/main" id="{CF1EB4BD-9C7E-4AA3-9681-C7EB0DA6250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7" name="Picture 16">
            <a:extLst>
              <a:ext uri="{FF2B5EF4-FFF2-40B4-BE49-F238E27FC236}">
                <a16:creationId xmlns:a16="http://schemas.microsoft.com/office/drawing/2014/main" id="{94AAE3AA-3759-4D28-B0EF-575F25A514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7">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9" name="Rectangle 18">
            <a:extLst>
              <a:ext uri="{FF2B5EF4-FFF2-40B4-BE49-F238E27FC236}">
                <a16:creationId xmlns:a16="http://schemas.microsoft.com/office/drawing/2014/main" id="{D28BE0C3-2102-4820-B88B-A448B184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234D2D1A-9317-6C47-9754-8BB8EEA0A377}"/>
              </a:ext>
            </a:extLst>
          </p:cNvPr>
          <p:cNvSpPr>
            <a:spLocks noGrp="1"/>
          </p:cNvSpPr>
          <p:nvPr>
            <p:ph type="title"/>
          </p:nvPr>
        </p:nvSpPr>
        <p:spPr>
          <a:xfrm>
            <a:off x="687784" y="1017200"/>
            <a:ext cx="3339281" cy="3308840"/>
          </a:xfrm>
        </p:spPr>
        <p:txBody>
          <a:bodyPr vert="horz" lIns="91440" tIns="45720" rIns="91440" bIns="45720" rtlCol="0" anchor="b">
            <a:normAutofit/>
          </a:bodyPr>
          <a:lstStyle/>
          <a:p>
            <a:pPr>
              <a:lnSpc>
                <a:spcPct val="90000"/>
              </a:lnSpc>
            </a:pPr>
            <a:r>
              <a:rPr lang="en-US" sz="3300" b="0" dirty="0">
                <a:latin typeface="Avenir Book" panose="02000503020000020003" pitchFamily="2" charset="0"/>
              </a:rPr>
              <a:t>Programmer’s view of the </a:t>
            </a:r>
            <a:br>
              <a:rPr lang="en-US" sz="3300" b="0" dirty="0">
                <a:latin typeface="Avenir Book" panose="02000503020000020003" pitchFamily="2" charset="0"/>
              </a:rPr>
            </a:br>
            <a:r>
              <a:rPr lang="en-US" sz="3300" b="0" dirty="0">
                <a:latin typeface="Avenir Book" panose="02000503020000020003" pitchFamily="2" charset="0"/>
              </a:rPr>
              <a:t>application software in a </a:t>
            </a:r>
            <a:r>
              <a:rPr lang="en-US" sz="3300" dirty="0">
                <a:solidFill>
                  <a:schemeClr val="accent3"/>
                </a:solidFill>
              </a:rPr>
              <a:t>file-based system</a:t>
            </a:r>
          </a:p>
        </p:txBody>
      </p:sp>
      <p:sp>
        <p:nvSpPr>
          <p:cNvPr id="3" name="Content Placeholder 2">
            <a:extLst>
              <a:ext uri="{FF2B5EF4-FFF2-40B4-BE49-F238E27FC236}">
                <a16:creationId xmlns:a16="http://schemas.microsoft.com/office/drawing/2014/main" id="{E1531151-E3B4-3544-B9EF-6B65A9117E89}"/>
              </a:ext>
            </a:extLst>
          </p:cNvPr>
          <p:cNvSpPr>
            <a:spLocks noGrp="1"/>
          </p:cNvSpPr>
          <p:nvPr>
            <p:ph idx="1"/>
          </p:nvPr>
        </p:nvSpPr>
        <p:spPr>
          <a:xfrm>
            <a:off x="687784" y="4548701"/>
            <a:ext cx="3339281" cy="1241715"/>
          </a:xfrm>
        </p:spPr>
        <p:txBody>
          <a:bodyPr vert="horz" lIns="91440" tIns="45720" rIns="91440" bIns="45720" rtlCol="0" anchor="t">
            <a:normAutofit/>
          </a:bodyPr>
          <a:lstStyle/>
          <a:p>
            <a:pPr marL="0" indent="0">
              <a:buNone/>
            </a:pPr>
            <a:r>
              <a:rPr lang="en-US" sz="1800" cap="all" dirty="0">
                <a:solidFill>
                  <a:schemeClr val="bg2">
                    <a:lumMod val="40000"/>
                    <a:lumOff val="60000"/>
                  </a:schemeClr>
                </a:solidFill>
              </a:rPr>
              <a:t>READING data FROM a text file</a:t>
            </a:r>
          </a:p>
        </p:txBody>
      </p:sp>
      <p:sp>
        <p:nvSpPr>
          <p:cNvPr id="21" name="Rectangle 20">
            <a:extLst>
              <a:ext uri="{FF2B5EF4-FFF2-40B4-BE49-F238E27FC236}">
                <a16:creationId xmlns:a16="http://schemas.microsoft.com/office/drawing/2014/main" id="{BFEFF673-A9DE-416D-A04E-1D50904542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pSp>
        <p:nvGrpSpPr>
          <p:cNvPr id="29" name="Group 28">
            <a:extLst>
              <a:ext uri="{FF2B5EF4-FFF2-40B4-BE49-F238E27FC236}">
                <a16:creationId xmlns:a16="http://schemas.microsoft.com/office/drawing/2014/main" id="{CB041236-24BC-274A-BF17-84774B205CD2}"/>
              </a:ext>
            </a:extLst>
          </p:cNvPr>
          <p:cNvGrpSpPr/>
          <p:nvPr/>
        </p:nvGrpSpPr>
        <p:grpSpPr>
          <a:xfrm>
            <a:off x="-176022" y="5785767"/>
            <a:ext cx="4036613" cy="1000647"/>
            <a:chOff x="-176022" y="5785767"/>
            <a:chExt cx="4036613" cy="1000647"/>
          </a:xfrm>
        </p:grpSpPr>
        <p:sp>
          <p:nvSpPr>
            <p:cNvPr id="30" name="Rounded Rectangle 29">
              <a:extLst>
                <a:ext uri="{FF2B5EF4-FFF2-40B4-BE49-F238E27FC236}">
                  <a16:creationId xmlns:a16="http://schemas.microsoft.com/office/drawing/2014/main" id="{5992AA18-DA91-8040-A663-807AA8E651EA}"/>
                </a:ext>
              </a:extLst>
            </p:cNvPr>
            <p:cNvSpPr/>
            <p:nvPr/>
          </p:nvSpPr>
          <p:spPr>
            <a:xfrm>
              <a:off x="-176022" y="5922534"/>
              <a:ext cx="3993749" cy="719566"/>
            </a:xfrm>
            <a:prstGeom prst="roundRect">
              <a:avLst/>
            </a:prstGeom>
            <a:solidFill>
              <a:schemeClr val="accent5">
                <a:lumMod val="5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75000"/>
                  </a:schemeClr>
                </a:solidFill>
              </a:endParaRPr>
            </a:p>
          </p:txBody>
        </p:sp>
        <p:sp>
          <p:nvSpPr>
            <p:cNvPr id="31" name="TextBox 30">
              <a:extLst>
                <a:ext uri="{FF2B5EF4-FFF2-40B4-BE49-F238E27FC236}">
                  <a16:creationId xmlns:a16="http://schemas.microsoft.com/office/drawing/2014/main" id="{64220EEB-FB9D-7748-814C-5F19D3D80193}"/>
                </a:ext>
              </a:extLst>
            </p:cNvPr>
            <p:cNvSpPr txBox="1"/>
            <p:nvPr/>
          </p:nvSpPr>
          <p:spPr>
            <a:xfrm>
              <a:off x="1215865" y="6066873"/>
              <a:ext cx="2644726" cy="430887"/>
            </a:xfrm>
            <a:prstGeom prst="rect">
              <a:avLst/>
            </a:prstGeom>
            <a:noFill/>
          </p:spPr>
          <p:txBody>
            <a:bodyPr wrap="square" rtlCol="0">
              <a:spAutoFit/>
            </a:bodyPr>
            <a:lstStyle/>
            <a:p>
              <a:r>
                <a:rPr lang="en-US" sz="1100" i="1" dirty="0">
                  <a:solidFill>
                    <a:schemeClr val="accent5">
                      <a:lumMod val="40000"/>
                      <a:lumOff val="60000"/>
                    </a:schemeClr>
                  </a:solidFill>
                  <a:latin typeface="Avenir Book" panose="02000503020000020003" pitchFamily="2" charset="0"/>
                </a:rPr>
                <a:t>Information Technology Department</a:t>
              </a:r>
            </a:p>
            <a:p>
              <a:r>
                <a:rPr lang="en-US" sz="1100" i="1" dirty="0">
                  <a:solidFill>
                    <a:schemeClr val="accent5">
                      <a:lumMod val="40000"/>
                      <a:lumOff val="60000"/>
                    </a:schemeClr>
                  </a:solidFill>
                  <a:latin typeface="Avenir Book" panose="02000503020000020003" pitchFamily="2" charset="0"/>
                </a:rPr>
                <a:t>De La Salle University</a:t>
              </a:r>
            </a:p>
          </p:txBody>
        </p:sp>
        <p:sp>
          <p:nvSpPr>
            <p:cNvPr id="32" name="Oval 31">
              <a:extLst>
                <a:ext uri="{FF2B5EF4-FFF2-40B4-BE49-F238E27FC236}">
                  <a16:creationId xmlns:a16="http://schemas.microsoft.com/office/drawing/2014/main" id="{B3052A74-9C6B-2E43-AA0B-91A31C8FC625}"/>
                </a:ext>
              </a:extLst>
            </p:cNvPr>
            <p:cNvSpPr/>
            <p:nvPr/>
          </p:nvSpPr>
          <p:spPr>
            <a:xfrm>
              <a:off x="216904" y="6079151"/>
              <a:ext cx="417600" cy="4176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0CC38B9D-B852-C047-B4CA-ECF0C6EB8FCD}"/>
                </a:ext>
              </a:extLst>
            </p:cNvPr>
            <p:cNvSpPr/>
            <p:nvPr/>
          </p:nvSpPr>
          <p:spPr>
            <a:xfrm>
              <a:off x="757038" y="6074899"/>
              <a:ext cx="428400" cy="426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4" name="Picture 2">
              <a:extLst>
                <a:ext uri="{FF2B5EF4-FFF2-40B4-BE49-F238E27FC236}">
                  <a16:creationId xmlns:a16="http://schemas.microsoft.com/office/drawing/2014/main" id="{82916D90-683F-1143-800C-9AD4498B64E3}"/>
                </a:ext>
              </a:extLst>
            </p:cNvPr>
            <p:cNvPicPr>
              <a:picLocks noChangeAspect="1" noChangeArrowheads="1"/>
            </p:cNvPicPr>
            <p:nvPr/>
          </p:nvPicPr>
          <p:blipFill>
            <a:blip r:embed="rId8">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93631" y="5785767"/>
              <a:ext cx="1000647" cy="1000647"/>
            </a:xfrm>
            <a:prstGeom prst="rect">
              <a:avLst/>
            </a:prstGeom>
            <a:noFill/>
            <a:extLst>
              <a:ext uri="{909E8E84-426E-40DD-AFC4-6F175D3DCCD1}">
                <a14:hiddenFill xmlns:a14="http://schemas.microsoft.com/office/drawing/2010/main">
                  <a:solidFill>
                    <a:srgbClr val="FFFFFF"/>
                  </a:solidFill>
                </a14:hiddenFill>
              </a:ext>
            </a:extLst>
          </p:spPr>
        </p:pic>
      </p:grpSp>
      <p:pic>
        <p:nvPicPr>
          <p:cNvPr id="18" name="Picture 17">
            <a:extLst>
              <a:ext uri="{FF2B5EF4-FFF2-40B4-BE49-F238E27FC236}">
                <a16:creationId xmlns:a16="http://schemas.microsoft.com/office/drawing/2014/main" id="{FA6C7530-90C9-A544-A7BF-C08D3A0012C0}"/>
              </a:ext>
            </a:extLst>
          </p:cNvPr>
          <p:cNvPicPr>
            <a:picLocks noChangeAspect="1"/>
          </p:cNvPicPr>
          <p:nvPr/>
        </p:nvPicPr>
        <p:blipFill rotWithShape="1">
          <a:blip r:embed="rId9"/>
          <a:srcRect r="21422"/>
          <a:stretch/>
        </p:blipFill>
        <p:spPr>
          <a:xfrm>
            <a:off x="4230644" y="427223"/>
            <a:ext cx="7731850" cy="5991971"/>
          </a:xfrm>
          <a:prstGeom prst="rect">
            <a:avLst/>
          </a:prstGeom>
        </p:spPr>
      </p:pic>
      <p:sp>
        <p:nvSpPr>
          <p:cNvPr id="20" name="Rectangle 19">
            <a:extLst>
              <a:ext uri="{FF2B5EF4-FFF2-40B4-BE49-F238E27FC236}">
                <a16:creationId xmlns:a16="http://schemas.microsoft.com/office/drawing/2014/main" id="{5FF59208-0F26-EF4F-BA24-1DF0B77E6273}"/>
              </a:ext>
            </a:extLst>
          </p:cNvPr>
          <p:cNvSpPr/>
          <p:nvPr/>
        </p:nvSpPr>
        <p:spPr>
          <a:xfrm>
            <a:off x="10437812" y="-1"/>
            <a:ext cx="685800" cy="1143001"/>
          </a:xfrm>
          <a:prstGeom prst="rect">
            <a:avLst/>
          </a:prstGeom>
          <a:solidFill>
            <a:schemeClr val="accent3">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689695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6.4|6|11.5|7.2"/>
</p:tagLst>
</file>

<file path=ppt/tags/tag10.xml><?xml version="1.0" encoding="utf-8"?>
<p:tagLst xmlns:a="http://schemas.openxmlformats.org/drawingml/2006/main" xmlns:r="http://schemas.openxmlformats.org/officeDocument/2006/relationships" xmlns:p="http://schemas.openxmlformats.org/presentationml/2006/main">
  <p:tag name="TIMING" val="|37|9.2"/>
</p:tagLst>
</file>

<file path=ppt/tags/tag11.xml><?xml version="1.0" encoding="utf-8"?>
<p:tagLst xmlns:a="http://schemas.openxmlformats.org/drawingml/2006/main" xmlns:r="http://schemas.openxmlformats.org/officeDocument/2006/relationships" xmlns:p="http://schemas.openxmlformats.org/presentationml/2006/main">
  <p:tag name="TIMING" val="|37|9.2"/>
</p:tagLst>
</file>

<file path=ppt/tags/tag12.xml><?xml version="1.0" encoding="utf-8"?>
<p:tagLst xmlns:a="http://schemas.openxmlformats.org/drawingml/2006/main" xmlns:r="http://schemas.openxmlformats.org/officeDocument/2006/relationships" xmlns:p="http://schemas.openxmlformats.org/presentationml/2006/main">
  <p:tag name="TIMING" val="|37|9.2"/>
</p:tagLst>
</file>

<file path=ppt/tags/tag13.xml><?xml version="1.0" encoding="utf-8"?>
<p:tagLst xmlns:a="http://schemas.openxmlformats.org/drawingml/2006/main" xmlns:r="http://schemas.openxmlformats.org/officeDocument/2006/relationships" xmlns:p="http://schemas.openxmlformats.org/presentationml/2006/main">
  <p:tag name="TIMING" val="|37|9.2"/>
</p:tagLst>
</file>

<file path=ppt/tags/tag2.xml><?xml version="1.0" encoding="utf-8"?>
<p:tagLst xmlns:a="http://schemas.openxmlformats.org/drawingml/2006/main" xmlns:r="http://schemas.openxmlformats.org/officeDocument/2006/relationships" xmlns:p="http://schemas.openxmlformats.org/presentationml/2006/main">
  <p:tag name="TIMING" val="|2.2|3|3.3"/>
</p:tagLst>
</file>

<file path=ppt/tags/tag3.xml><?xml version="1.0" encoding="utf-8"?>
<p:tagLst xmlns:a="http://schemas.openxmlformats.org/drawingml/2006/main" xmlns:r="http://schemas.openxmlformats.org/officeDocument/2006/relationships" xmlns:p="http://schemas.openxmlformats.org/presentationml/2006/main">
  <p:tag name="TIMING" val="|4.3|5|2.4|1.7|1.8"/>
</p:tagLst>
</file>

<file path=ppt/tags/tag4.xml><?xml version="1.0" encoding="utf-8"?>
<p:tagLst xmlns:a="http://schemas.openxmlformats.org/drawingml/2006/main" xmlns:r="http://schemas.openxmlformats.org/officeDocument/2006/relationships" xmlns:p="http://schemas.openxmlformats.org/presentationml/2006/main">
  <p:tag name="TIMING" val="|3.4|3.9|5.8|4"/>
</p:tagLst>
</file>

<file path=ppt/tags/tag5.xml><?xml version="1.0" encoding="utf-8"?>
<p:tagLst xmlns:a="http://schemas.openxmlformats.org/drawingml/2006/main" xmlns:r="http://schemas.openxmlformats.org/officeDocument/2006/relationships" xmlns:p="http://schemas.openxmlformats.org/presentationml/2006/main">
  <p:tag name="TIMING" val="|2.6|2.7|3|2.9|5.2|5.8|3.7|2.1|3.4|4.3"/>
</p:tagLst>
</file>

<file path=ppt/tags/tag6.xml><?xml version="1.0" encoding="utf-8"?>
<p:tagLst xmlns:a="http://schemas.openxmlformats.org/drawingml/2006/main" xmlns:r="http://schemas.openxmlformats.org/officeDocument/2006/relationships" xmlns:p="http://schemas.openxmlformats.org/presentationml/2006/main">
  <p:tag name="TIMING" val="|37|9.2"/>
</p:tagLst>
</file>

<file path=ppt/tags/tag7.xml><?xml version="1.0" encoding="utf-8"?>
<p:tagLst xmlns:a="http://schemas.openxmlformats.org/drawingml/2006/main" xmlns:r="http://schemas.openxmlformats.org/officeDocument/2006/relationships" xmlns:p="http://schemas.openxmlformats.org/presentationml/2006/main">
  <p:tag name="TIMING" val="|37|9.2"/>
</p:tagLst>
</file>

<file path=ppt/tags/tag8.xml><?xml version="1.0" encoding="utf-8"?>
<p:tagLst xmlns:a="http://schemas.openxmlformats.org/drawingml/2006/main" xmlns:r="http://schemas.openxmlformats.org/officeDocument/2006/relationships" xmlns:p="http://schemas.openxmlformats.org/presentationml/2006/main">
  <p:tag name="TIMING" val="|37|9.2"/>
</p:tagLst>
</file>

<file path=ppt/tags/tag9.xml><?xml version="1.0" encoding="utf-8"?>
<p:tagLst xmlns:a="http://schemas.openxmlformats.org/drawingml/2006/main" xmlns:r="http://schemas.openxmlformats.org/officeDocument/2006/relationships" xmlns:p="http://schemas.openxmlformats.org/presentationml/2006/main">
  <p:tag name="TIMING" val="|37|9.2"/>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56</TotalTime>
  <Words>1870</Words>
  <Application>Microsoft Macintosh PowerPoint</Application>
  <PresentationFormat>Widescreen</PresentationFormat>
  <Paragraphs>394</Paragraphs>
  <Slides>33</Slides>
  <Notes>28</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33</vt:i4>
      </vt:variant>
    </vt:vector>
  </HeadingPairs>
  <TitlesOfParts>
    <vt:vector size="42" baseType="lpstr">
      <vt:lpstr>Arial</vt:lpstr>
      <vt:lpstr>Avenir Black</vt:lpstr>
      <vt:lpstr>Avenir Book</vt:lpstr>
      <vt:lpstr>Avenir Heavy</vt:lpstr>
      <vt:lpstr>Avenir Light</vt:lpstr>
      <vt:lpstr>Calibri</vt:lpstr>
      <vt:lpstr>Century Gothic</vt:lpstr>
      <vt:lpstr>Wingdings 3</vt:lpstr>
      <vt:lpstr>Ion</vt:lpstr>
      <vt:lpstr>PowerPoint Presentation</vt:lpstr>
      <vt:lpstr>What did we cover in the last session?</vt:lpstr>
      <vt:lpstr>Agenda</vt:lpstr>
      <vt:lpstr>PowerPoint Presentation</vt:lpstr>
      <vt:lpstr>Data Management Lifecycle</vt:lpstr>
      <vt:lpstr>Data Processing</vt:lpstr>
      <vt:lpstr>PowerPoint Presentation</vt:lpstr>
      <vt:lpstr>Programmer’s view of the  application software in a file-based system</vt:lpstr>
      <vt:lpstr>Programmer’s view of the  application software in a file-based system</vt:lpstr>
      <vt:lpstr>Programmer’s view of the  application software in a file-based system</vt:lpstr>
      <vt:lpstr>Programmer’s view of the  application software in a file-based system</vt:lpstr>
      <vt:lpstr>Let’s Test your FILE SKILLS</vt:lpstr>
      <vt:lpstr>The Algorithm</vt:lpstr>
      <vt:lpstr>What seems to be known to the programmer when coding Application Software in a File-Based System?</vt:lpstr>
      <vt:lpstr>User’s view of the  Application Software in a File-Based System</vt:lpstr>
      <vt:lpstr>Issues about File-Based Systems</vt:lpstr>
      <vt:lpstr>Issues about File-Based Systems</vt:lpstr>
      <vt:lpstr>Issues about File-Based Systems</vt:lpstr>
      <vt:lpstr>How do we solve this problem?</vt:lpstr>
      <vt:lpstr>Database Systems</vt:lpstr>
      <vt:lpstr>PowerPoint Presentation</vt:lpstr>
      <vt:lpstr>Remember this?</vt:lpstr>
      <vt:lpstr>Database Systems</vt:lpstr>
      <vt:lpstr>Programmer’s view of the  application software in a database system</vt:lpstr>
      <vt:lpstr>Programmer’s view of the  application software in a database system</vt:lpstr>
      <vt:lpstr>Programmer’s view of the  application software in a database system</vt:lpstr>
      <vt:lpstr>Programmer’s view of the  application software in a database system</vt:lpstr>
      <vt:lpstr>But wait! There’s more.  (among so many others)</vt:lpstr>
      <vt:lpstr>And it is not only the application software that can access the data</vt:lpstr>
      <vt:lpstr>Are files EVIL?</vt:lpstr>
      <vt:lpstr>References</vt:lpstr>
      <vt:lpstr>Questions?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Estefanie  U. Bertumen</dc:creator>
  <cp:lastModifiedBy>Estefanie  U. Bertumen</cp:lastModifiedBy>
  <cp:revision>12</cp:revision>
  <dcterms:created xsi:type="dcterms:W3CDTF">2020-10-24T23:51:19Z</dcterms:created>
  <dcterms:modified xsi:type="dcterms:W3CDTF">2021-09-06T09:39:01Z</dcterms:modified>
</cp:coreProperties>
</file>

<file path=docProps/thumbnail.jpeg>
</file>